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5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38B9-2818-4D49-95A2-925F0070AC4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C87-5D16-4F4E-ADF2-0558937CB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47254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38B9-2818-4D49-95A2-925F0070AC4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C87-5D16-4F4E-ADF2-0558937CB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251539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38B9-2818-4D49-95A2-925F0070AC4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C87-5D16-4F4E-ADF2-0558937CBA88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2203265511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38B9-2818-4D49-95A2-925F0070AC4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C87-5D16-4F4E-ADF2-0558937CB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75983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38B9-2818-4D49-95A2-925F0070AC4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C87-5D16-4F4E-ADF2-0558937CBA88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7699754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38B9-2818-4D49-95A2-925F0070AC4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C87-5D16-4F4E-ADF2-0558937CB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57459224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38B9-2818-4D49-95A2-925F0070AC4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C87-5D16-4F4E-ADF2-0558937CB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1712498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38B9-2818-4D49-95A2-925F0070AC4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C87-5D16-4F4E-ADF2-0558937CB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86676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38B9-2818-4D49-95A2-925F0070AC4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C87-5D16-4F4E-ADF2-0558937CB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896043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38B9-2818-4D49-95A2-925F0070AC4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C87-5D16-4F4E-ADF2-0558937CB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33303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38B9-2818-4D49-95A2-925F0070AC4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C87-5D16-4F4E-ADF2-0558937CB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546171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38B9-2818-4D49-95A2-925F0070AC4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C87-5D16-4F4E-ADF2-0558937CB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3158617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38B9-2818-4D49-95A2-925F0070AC4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C87-5D16-4F4E-ADF2-0558937CB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419446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38B9-2818-4D49-95A2-925F0070AC4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C87-5D16-4F4E-ADF2-0558937CB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32695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38B9-2818-4D49-95A2-925F0070AC4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C87-5D16-4F4E-ADF2-0558937CB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253167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B438B9-2818-4D49-95A2-925F0070AC4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7694C87-5D16-4F4E-ADF2-0558937CB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94628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B438B9-2818-4D49-95A2-925F0070AC4E}" type="datetimeFigureOut">
              <a:rPr lang="en-US" smtClean="0"/>
              <a:t>2/27/2020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D7694C87-5D16-4F4E-ADF2-0558937CBA88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088273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troopstotractors.org/2020-conference-toolkit" TargetMode="External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A28A3489-BDF0-4608-BC67-DDAD1D9BA3A0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>
                <a:latin typeface="Stencil" panose="040409050D0802020404" pitchFamily="82" charset="0"/>
              </a:rPr>
              <a:t>PA Farm Vitality Grant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63595DCC-DB88-4B51-8EC5-125379B993D6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b="1" dirty="0"/>
              <a:t>2020 PA Veteran farming conference </a:t>
            </a:r>
          </a:p>
        </p:txBody>
      </p:sp>
    </p:spTree>
    <p:extLst>
      <p:ext uri="{BB962C8B-B14F-4D97-AF65-F5344CB8AC3E}">
        <p14:creationId xmlns:p14="http://schemas.microsoft.com/office/powerpoint/2010/main" val="192504715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>
            <a:extLst>
              <a:ext uri="{FF2B5EF4-FFF2-40B4-BE49-F238E27FC236}">
                <a16:creationId xmlns:a16="http://schemas.microsoft.com/office/drawing/2014/main" id="{75876297-ABD2-4740-9572-C5938E1B745F}"/>
              </a:ext>
            </a:extLst>
          </p:cNvPr>
          <p:cNvSpPr txBox="1"/>
          <p:nvPr/>
        </p:nvSpPr>
        <p:spPr>
          <a:xfrm>
            <a:off x="1447800" y="2748960"/>
            <a:ext cx="10325100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r>
              <a:rPr lang="en-US" dirty="0"/>
              <a:t>Uses: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US" dirty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business planning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efficient transitions of farm ownership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strategic farm expansion,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US" dirty="0"/>
              <a:t>diversification of agricultural production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CF0C550D-6AF9-451C-BFF8-C999F1E588C5}"/>
              </a:ext>
            </a:extLst>
          </p:cNvPr>
          <p:cNvSpPr txBox="1"/>
          <p:nvPr/>
        </p:nvSpPr>
        <p:spPr>
          <a:xfrm>
            <a:off x="1371600" y="1045710"/>
            <a:ext cx="969645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/>
              <a:t>Up to $7500 as REIMBURSEMENT 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51D79652-8AEE-4810-97C8-33172438CC55}"/>
              </a:ext>
            </a:extLst>
          </p:cNvPr>
          <p:cNvSpPr txBox="1"/>
          <p:nvPr/>
        </p:nvSpPr>
        <p:spPr>
          <a:xfrm>
            <a:off x="2428875" y="1974279"/>
            <a:ext cx="6886575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Match required: 25% match must be cash, not –in kind</a:t>
            </a:r>
          </a:p>
        </p:txBody>
      </p:sp>
    </p:spTree>
    <p:extLst>
      <p:ext uri="{BB962C8B-B14F-4D97-AF65-F5344CB8AC3E}">
        <p14:creationId xmlns:p14="http://schemas.microsoft.com/office/powerpoint/2010/main" val="255395929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9E1EE49-8221-41D5-9BF3-FAD9A255A827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Up to 75% of project costs for expenses related to --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87EEB91E-7602-4E02-BFA7-78AE7CDE2DE2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business plans or management strategies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plans for the transition of ownership and operation of a farm to new owners and operators.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plans for transfer of ownership and operation of a farm within the farmer's family.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business plans to diversify to new or different forms of agricultural production.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business plans for a farm expansion/farm growth.</a:t>
            </a:r>
          </a:p>
          <a:p>
            <a:pPr>
              <a:buFont typeface="Arial" panose="020B0604020202020204" pitchFamily="34" charset="0"/>
              <a:buChar char="•"/>
            </a:pPr>
            <a:r>
              <a:rPr lang="en-US" dirty="0"/>
              <a:t>plans to maintain the long-term economic/protect the investment of public funds for perpetual agricultural conservation easements acquired under the Agricultural Area Security Law, for agricultural production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3084511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>
            <a:extLst>
              <a:ext uri="{FF2B5EF4-FFF2-40B4-BE49-F238E27FC236}">
                <a16:creationId xmlns:a16="http://schemas.microsoft.com/office/drawing/2014/main" id="{B2E74D14-A01C-4F0E-895E-B6348769AD55}"/>
              </a:ext>
            </a:extLst>
          </p:cNvPr>
          <p:cNvSpPr/>
          <p:nvPr/>
        </p:nvSpPr>
        <p:spPr>
          <a:xfrm>
            <a:off x="1257299" y="561974"/>
            <a:ext cx="9553575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endParaRPr lang="en-US" sz="2400" dirty="0">
              <a:solidFill>
                <a:schemeClr val="tx1">
                  <a:lumMod val="95000"/>
                </a:schemeClr>
              </a:solidFill>
              <a:latin typeface="Montserrat"/>
            </a:endParaRP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Montserrat"/>
              </a:rPr>
              <a:t>Expenses incurred for the completion of the project since July 1, 2019 and up to two years after the effective date of the grant agreement are eligible for reimbursement. </a:t>
            </a:r>
          </a:p>
          <a:p>
            <a:endParaRPr lang="en-US" sz="2400" dirty="0">
              <a:solidFill>
                <a:schemeClr val="tx1">
                  <a:lumMod val="95000"/>
                </a:schemeClr>
              </a:solidFill>
              <a:latin typeface="Montserrat"/>
            </a:endParaRPr>
          </a:p>
          <a:p>
            <a:endParaRPr lang="en-US" sz="2400" dirty="0">
              <a:solidFill>
                <a:schemeClr val="tx1">
                  <a:lumMod val="95000"/>
                </a:schemeClr>
              </a:solidFill>
              <a:latin typeface="Montserrat"/>
            </a:endParaRP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Montserrat"/>
              </a:rPr>
              <a:t>Expenses incurred since July 1, 2019 but prior to signing a grant agreement must be described in the work plan when applying in order to request reimbursement for those expenses.</a:t>
            </a:r>
          </a:p>
          <a:p>
            <a:endParaRPr lang="en-US" sz="2400" b="0" i="0" dirty="0">
              <a:solidFill>
                <a:schemeClr val="tx1">
                  <a:lumMod val="95000"/>
                </a:schemeClr>
              </a:solidFill>
              <a:effectLst/>
              <a:latin typeface="Montserrat"/>
            </a:endParaRPr>
          </a:p>
          <a:p>
            <a:endParaRPr lang="en-US" sz="2400" dirty="0">
              <a:solidFill>
                <a:schemeClr val="tx1">
                  <a:lumMod val="95000"/>
                </a:schemeClr>
              </a:solidFill>
              <a:latin typeface="Montserrat"/>
            </a:endParaRPr>
          </a:p>
          <a:p>
            <a:r>
              <a:rPr lang="en-US" sz="2400" dirty="0">
                <a:solidFill>
                  <a:schemeClr val="tx1">
                    <a:lumMod val="95000"/>
                  </a:schemeClr>
                </a:solidFill>
                <a:latin typeface="Montserrat"/>
              </a:rPr>
              <a:t>Find application and step-by-step guide at </a:t>
            </a:r>
            <a:endParaRPr lang="en-US" sz="2400" b="0" i="0" dirty="0">
              <a:solidFill>
                <a:schemeClr val="tx1">
                  <a:lumMod val="95000"/>
                </a:schemeClr>
              </a:solidFill>
              <a:effectLst/>
              <a:latin typeface="Montserrat"/>
            </a:endParaRPr>
          </a:p>
        </p:txBody>
      </p:sp>
      <p:sp>
        <p:nvSpPr>
          <p:cNvPr id="3" name="Rectangle 2">
            <a:extLst>
              <a:ext uri="{FF2B5EF4-FFF2-40B4-BE49-F238E27FC236}">
                <a16:creationId xmlns:a16="http://schemas.microsoft.com/office/drawing/2014/main" id="{F8A53AD5-8ACB-4B8F-A38C-0E87969FB573}"/>
              </a:ext>
            </a:extLst>
          </p:cNvPr>
          <p:cNvSpPr/>
          <p:nvPr/>
        </p:nvSpPr>
        <p:spPr>
          <a:xfrm>
            <a:off x="790575" y="5382310"/>
            <a:ext cx="9782175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en-US" sz="2400" dirty="0">
                <a:solidFill>
                  <a:schemeClr val="accent1">
                    <a:lumMod val="50000"/>
                  </a:schemeClr>
                </a:solidFill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troopstotractors.org/2020-conference-toolkit</a:t>
            </a:r>
            <a:endParaRPr lang="en-US" sz="2400" dirty="0">
              <a:solidFill>
                <a:schemeClr val="accent1">
                  <a:lumMod val="5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2575539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989</TotalTime>
  <Words>221</Words>
  <Application>Microsoft Office PowerPoint</Application>
  <PresentationFormat>Widescreen</PresentationFormat>
  <Paragraphs>27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Arial</vt:lpstr>
      <vt:lpstr>Montserrat</vt:lpstr>
      <vt:lpstr>Stencil</vt:lpstr>
      <vt:lpstr>Trebuchet MS</vt:lpstr>
      <vt:lpstr>Wingdings 3</vt:lpstr>
      <vt:lpstr>Facet</vt:lpstr>
      <vt:lpstr>PA Farm Vitality Grant</vt:lpstr>
      <vt:lpstr>PowerPoint Presentation</vt:lpstr>
      <vt:lpstr>Up to 75% of project costs for expenses related to --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Michael Brooker</dc:creator>
  <cp:lastModifiedBy>Michael Brooker</cp:lastModifiedBy>
  <cp:revision>3</cp:revision>
  <dcterms:created xsi:type="dcterms:W3CDTF">2020-02-27T19:35:11Z</dcterms:created>
  <dcterms:modified xsi:type="dcterms:W3CDTF">2020-02-28T12:04:45Z</dcterms:modified>
</cp:coreProperties>
</file>