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8"/>
  </p:notesMasterIdLst>
  <p:handoutMasterIdLst>
    <p:handoutMasterId r:id="rId29"/>
  </p:handoutMasterIdLst>
  <p:sldIdLst>
    <p:sldId id="301" r:id="rId6"/>
    <p:sldId id="305" r:id="rId7"/>
    <p:sldId id="306" r:id="rId8"/>
    <p:sldId id="308" r:id="rId9"/>
    <p:sldId id="309" r:id="rId10"/>
    <p:sldId id="310" r:id="rId11"/>
    <p:sldId id="312" r:id="rId12"/>
    <p:sldId id="311" r:id="rId13"/>
    <p:sldId id="313" r:id="rId14"/>
    <p:sldId id="304" r:id="rId15"/>
    <p:sldId id="316" r:id="rId16"/>
    <p:sldId id="315" r:id="rId17"/>
    <p:sldId id="317" r:id="rId18"/>
    <p:sldId id="318" r:id="rId19"/>
    <p:sldId id="319" r:id="rId20"/>
    <p:sldId id="320" r:id="rId21"/>
    <p:sldId id="322" r:id="rId22"/>
    <p:sldId id="321" r:id="rId23"/>
    <p:sldId id="324" r:id="rId24"/>
    <p:sldId id="326" r:id="rId25"/>
    <p:sldId id="325" r:id="rId26"/>
    <p:sldId id="25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3F80"/>
    <a:srgbClr val="007EB4"/>
    <a:srgbClr val="003E7F"/>
    <a:srgbClr val="000000"/>
    <a:srgbClr val="0091C9"/>
    <a:srgbClr val="CC3538"/>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612"/>
  </p:normalViewPr>
  <p:slideViewPr>
    <p:cSldViewPr snapToGrid="0" snapToObjects="1">
      <p:cViewPr varScale="1">
        <p:scale>
          <a:sx n="103" d="100"/>
          <a:sy n="103" d="100"/>
        </p:scale>
        <p:origin x="852" y="108"/>
      </p:cViewPr>
      <p:guideLst>
        <p:guide orient="horz" pos="2160"/>
        <p:guide pos="3840"/>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ett, Jonathan" userId="f980df29-a936-41d3-a9a1-63b8b09f2795" providerId="ADAL" clId="{BD6EB9B1-8208-42BA-9B7A-87E92FA5E210}"/>
    <pc:docChg chg="delSld">
      <pc:chgData name="Bennett, Jonathan" userId="f980df29-a936-41d3-a9a1-63b8b09f2795" providerId="ADAL" clId="{BD6EB9B1-8208-42BA-9B7A-87E92FA5E210}" dt="2020-02-20T16:11:22.875" v="0" actId="2696"/>
      <pc:docMkLst>
        <pc:docMk/>
      </pc:docMkLst>
      <pc:sldChg chg="del">
        <pc:chgData name="Bennett, Jonathan" userId="f980df29-a936-41d3-a9a1-63b8b09f2795" providerId="ADAL" clId="{BD6EB9B1-8208-42BA-9B7A-87E92FA5E210}" dt="2020-02-20T16:11:22.875" v="0" actId="2696"/>
        <pc:sldMkLst>
          <pc:docMk/>
          <pc:sldMk cId="505667671" sldId="3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2/20/2020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t>This module should not cover the entire business plan or process to write it, but will concentrate on a few main pieces of the business</a:t>
            </a:r>
          </a:p>
          <a:p>
            <a:r>
              <a:rPr lang="en-US" altLang="en-US" sz="1200" b="0" dirty="0"/>
              <a:t>plan.</a:t>
            </a:r>
          </a:p>
          <a:p>
            <a:endParaRPr lang="en-US" altLang="en-US" sz="1200" b="0" dirty="0"/>
          </a:p>
          <a:p>
            <a:r>
              <a:rPr lang="en-US" altLang="en-US" sz="1200" b="0" dirty="0"/>
              <a:t>Mention to participants should not just use a boilerplate (language &amp; template) and bring it to the bank. The business plan is a living document that can and should be retooled based</a:t>
            </a:r>
          </a:p>
          <a:p>
            <a:r>
              <a:rPr lang="en-US" altLang="en-US" sz="1200" b="0" dirty="0"/>
              <a:t>on the evolving decisions and strategies one plans to utilize</a:t>
            </a:r>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9863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357095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defRPr/>
            </a:pPr>
            <a:r>
              <a:rPr lang="en-US" altLang="en-US" sz="1200" b="0" dirty="0"/>
              <a:t>Start with the idea. </a:t>
            </a:r>
          </a:p>
          <a:p>
            <a:pPr marL="171450" indent="-171450" eaLnBrk="1" hangingPunct="1">
              <a:spcBef>
                <a:spcPct val="0"/>
              </a:spcBef>
              <a:buFont typeface="Arial" panose="020B0604020202020204" pitchFamily="34" charset="0"/>
              <a:buChar char="•"/>
              <a:defRPr/>
            </a:pPr>
            <a:r>
              <a:rPr lang="en-US" altLang="en-US" sz="1200" b="0" dirty="0"/>
              <a:t>Refer back to module 2 and opportunity recognition. </a:t>
            </a:r>
          </a:p>
          <a:p>
            <a:pPr marL="171450" indent="-171450" eaLnBrk="1" hangingPunct="1">
              <a:spcBef>
                <a:spcPct val="0"/>
              </a:spcBef>
              <a:buFont typeface="Arial" panose="020B0604020202020204" pitchFamily="34" charset="0"/>
              <a:buChar char="•"/>
              <a:defRPr/>
            </a:pPr>
            <a:r>
              <a:rPr lang="en-US" altLang="en-US" sz="1200" b="0" dirty="0"/>
              <a:t>Reinforce that every problem + solution is a potential opportunity. </a:t>
            </a:r>
          </a:p>
          <a:p>
            <a:pPr marL="171450" indent="-171450" eaLnBrk="1" hangingPunct="1">
              <a:spcBef>
                <a:spcPct val="0"/>
              </a:spcBef>
              <a:buFont typeface="Arial" panose="020B0604020202020204" pitchFamily="34" charset="0"/>
              <a:buChar char="•"/>
              <a:defRPr/>
            </a:pPr>
            <a:r>
              <a:rPr lang="en-US" altLang="en-US" sz="1200" b="0" dirty="0"/>
              <a:t>Emphasize the clarity that needs to be present in the concept. </a:t>
            </a:r>
          </a:p>
          <a:p>
            <a:pPr marL="654050" lvl="1" indent="-171450" eaLnBrk="1" hangingPunct="1">
              <a:spcBef>
                <a:spcPct val="0"/>
              </a:spcBef>
              <a:buFont typeface="Arial" panose="020B0604020202020204" pitchFamily="34" charset="0"/>
              <a:buChar char="•"/>
              <a:defRPr/>
            </a:pPr>
            <a:r>
              <a:rPr lang="en-US" altLang="en-US" sz="800" dirty="0"/>
              <a:t>Anyone should be able to pick up the concept and easily understand what you are trying to do. </a:t>
            </a:r>
          </a:p>
          <a:p>
            <a:pPr marL="1136650" lvl="2" indent="-171450" eaLnBrk="1" hangingPunct="1">
              <a:spcBef>
                <a:spcPct val="0"/>
              </a:spcBef>
              <a:buFont typeface="Arial" panose="020B0604020202020204" pitchFamily="34" charset="0"/>
              <a:buChar char="•"/>
              <a:defRPr/>
            </a:pPr>
            <a:r>
              <a:rPr lang="en-US" altLang="en-US" sz="800" dirty="0"/>
              <a:t>It needs to be as straight forward as the labeling on the potato chip bag. </a:t>
            </a:r>
          </a:p>
          <a:p>
            <a:pPr marL="171450" indent="-171450" eaLnBrk="1" hangingPunct="1">
              <a:spcBef>
                <a:spcPct val="0"/>
              </a:spcBef>
              <a:buFont typeface="Arial" panose="020B0604020202020204" pitchFamily="34" charset="0"/>
              <a:buChar char="•"/>
              <a:defRPr/>
            </a:pPr>
            <a:r>
              <a:rPr lang="en-US" altLang="en-US" sz="1200" b="0" dirty="0"/>
              <a:t>Many times veterans can vocalize their concept very well, but as they put it down on paper it becomes convoluted and confusing, you have to keep it clear and straightforward.</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153651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US" altLang="en-US" dirty="0"/>
          </a:p>
          <a:p>
            <a:pPr marL="171450" indent="-171450" eaLnBrk="1" hangingPunct="1">
              <a:spcBef>
                <a:spcPct val="0"/>
              </a:spcBef>
              <a:buFont typeface="Arial" panose="020B0604020202020204" pitchFamily="34" charset="0"/>
              <a:buChar char="•"/>
              <a:defRPr/>
            </a:pPr>
            <a:r>
              <a:rPr lang="en-US" altLang="en-US" sz="1100" b="0" dirty="0"/>
              <a:t>Continue to emphasize the clarity that needs to be present in the concept. </a:t>
            </a:r>
          </a:p>
          <a:p>
            <a:pPr marL="654050" lvl="1" indent="-171450" eaLnBrk="1" hangingPunct="1">
              <a:spcBef>
                <a:spcPct val="0"/>
              </a:spcBef>
              <a:buFont typeface="Arial" panose="020B0604020202020204" pitchFamily="34" charset="0"/>
              <a:buChar char="•"/>
              <a:defRPr/>
            </a:pPr>
            <a:r>
              <a:rPr lang="en-US" altLang="en-US" sz="1100" dirty="0"/>
              <a:t>It needs to be as straight forward (usually one to two sentences).</a:t>
            </a:r>
          </a:p>
          <a:p>
            <a:pPr marL="654050" lvl="1" indent="-171450" eaLnBrk="1" hangingPunct="1">
              <a:spcBef>
                <a:spcPct val="0"/>
              </a:spcBef>
              <a:buFont typeface="Arial" panose="020B0604020202020204" pitchFamily="34" charset="0"/>
              <a:buChar char="•"/>
              <a:defRPr/>
            </a:pPr>
            <a:r>
              <a:rPr lang="en-US" altLang="en-US" sz="1100" b="0" dirty="0"/>
              <a:t>Many times veterans can vocalize their concept very well, but as they put it down on paper it becomes convoluted and confusing, you have to keep it clear and straightforward.</a:t>
            </a:r>
          </a:p>
          <a:p>
            <a:pPr marL="654050" lvl="1" indent="-171450" eaLnBrk="1" hangingPunct="1">
              <a:spcBef>
                <a:spcPct val="0"/>
              </a:spcBef>
              <a:buFont typeface="Arial" panose="020B0604020202020204" pitchFamily="34" charset="0"/>
              <a:buChar char="•"/>
              <a:defRPr/>
            </a:pPr>
            <a:endParaRPr lang="en-US" altLang="en-US" sz="1100" b="0" dirty="0"/>
          </a:p>
          <a:p>
            <a:pPr marL="654050" lvl="1" indent="-171450" eaLnBrk="1" hangingPunct="1">
              <a:spcBef>
                <a:spcPct val="0"/>
              </a:spcBef>
              <a:buFont typeface="Arial" panose="020B0604020202020204" pitchFamily="34" charset="0"/>
              <a:buChar char="•"/>
              <a:defRPr/>
            </a:pPr>
            <a:r>
              <a:rPr lang="en-US" altLang="en-US" sz="1100" b="0" dirty="0"/>
              <a:t>Mission statement for Uber “Transportation as reliable as running water, everywhere for everyone.”</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12</a:t>
            </a:fld>
            <a:endParaRPr lang="en-US"/>
          </a:p>
        </p:txBody>
      </p:sp>
    </p:spTree>
    <p:extLst>
      <p:ext uri="{BB962C8B-B14F-4D97-AF65-F5344CB8AC3E}">
        <p14:creationId xmlns:p14="http://schemas.microsoft.com/office/powerpoint/2010/main" val="1083765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100" b="0" dirty="0"/>
              <a:t>Describe your target customer. (This is also known as the ideal customer or buyer persona.) </a:t>
            </a:r>
          </a:p>
          <a:p>
            <a:pPr marL="654050" lvl="1" indent="-171450">
              <a:buFont typeface="Arial" panose="020B0604020202020204" pitchFamily="34" charset="0"/>
              <a:buChar char="•"/>
              <a:defRPr/>
            </a:pPr>
            <a:r>
              <a:rPr lang="en-US" sz="1100" dirty="0"/>
              <a:t>You may have more than one target customer group. For instance, if you sell a product to consumers through distributors, such as retailers, you have at least two kinds of target customers: the distributors (businesses) and the end users (consumers).  </a:t>
            </a:r>
          </a:p>
          <a:p>
            <a:pPr marL="654050" lvl="1" indent="-171450">
              <a:buFont typeface="Arial" panose="020B0604020202020204" pitchFamily="34" charset="0"/>
              <a:buChar char="•"/>
              <a:defRPr/>
            </a:pPr>
            <a:r>
              <a:rPr lang="en-US" sz="1100" dirty="0"/>
              <a:t>Identify your target customer groups, and create a demographic profile for each group that includes:</a:t>
            </a:r>
          </a:p>
          <a:p>
            <a:pPr marL="171450" indent="-171450">
              <a:buFont typeface="Arial" panose="020B0604020202020204" pitchFamily="34" charset="0"/>
              <a:buChar char="•"/>
              <a:defRPr/>
            </a:pPr>
            <a:r>
              <a:rPr lang="en-US" sz="1100" b="0" dirty="0"/>
              <a:t>For consumers customers:</a:t>
            </a:r>
          </a:p>
          <a:p>
            <a:pPr marL="654050" lvl="1" indent="-171450">
              <a:buFont typeface="Arial" panose="020B0604020202020204" pitchFamily="34" charset="0"/>
              <a:buChar char="•"/>
              <a:defRPr/>
            </a:pPr>
            <a:r>
              <a:rPr lang="en-US" sz="1100" dirty="0"/>
              <a:t>Age</a:t>
            </a:r>
          </a:p>
          <a:p>
            <a:pPr marL="654050" lvl="1" indent="-171450">
              <a:buFont typeface="Arial" panose="020B0604020202020204" pitchFamily="34" charset="0"/>
              <a:buChar char="•"/>
              <a:defRPr/>
            </a:pPr>
            <a:r>
              <a:rPr lang="en-US" sz="1100" dirty="0"/>
              <a:t>Gender</a:t>
            </a:r>
          </a:p>
          <a:p>
            <a:pPr marL="654050" lvl="1" indent="-171450">
              <a:buFont typeface="Arial" panose="020B0604020202020204" pitchFamily="34" charset="0"/>
              <a:buChar char="•"/>
              <a:defRPr/>
            </a:pPr>
            <a:r>
              <a:rPr lang="en-US" sz="1100" dirty="0"/>
              <a:t>Location</a:t>
            </a:r>
          </a:p>
          <a:p>
            <a:pPr marL="654050" lvl="1" indent="-171450">
              <a:buFont typeface="Arial" panose="020B0604020202020204" pitchFamily="34" charset="0"/>
              <a:buChar char="•"/>
              <a:defRPr/>
            </a:pPr>
            <a:r>
              <a:rPr lang="en-US" sz="1100" dirty="0"/>
              <a:t>Income</a:t>
            </a:r>
          </a:p>
          <a:p>
            <a:pPr marL="654050" lvl="1" indent="-171450">
              <a:buFont typeface="Arial" panose="020B0604020202020204" pitchFamily="34" charset="0"/>
              <a:buChar char="•"/>
              <a:defRPr/>
            </a:pPr>
            <a:r>
              <a:rPr lang="en-US" sz="1100" dirty="0"/>
              <a:t>Occupation</a:t>
            </a:r>
          </a:p>
          <a:p>
            <a:pPr marL="654050" lvl="1" indent="-171450">
              <a:buFont typeface="Arial" panose="020B0604020202020204" pitchFamily="34" charset="0"/>
              <a:buChar char="•"/>
              <a:defRPr/>
            </a:pPr>
            <a:r>
              <a:rPr lang="en-US" sz="1100" dirty="0"/>
              <a:t>Education level</a:t>
            </a:r>
          </a:p>
          <a:p>
            <a:pPr marL="171450" indent="-171450">
              <a:buFont typeface="Arial" panose="020B0604020202020204" pitchFamily="34" charset="0"/>
              <a:buChar char="•"/>
              <a:defRPr/>
            </a:pPr>
            <a:r>
              <a:rPr lang="en-US" sz="1100" b="0" dirty="0"/>
              <a:t>For business customers:</a:t>
            </a:r>
          </a:p>
          <a:p>
            <a:pPr marL="654050" lvl="1" indent="-171450">
              <a:buFont typeface="Arial" panose="020B0604020202020204" pitchFamily="34" charset="0"/>
              <a:buChar char="•"/>
              <a:defRPr/>
            </a:pPr>
            <a:r>
              <a:rPr lang="en-US" sz="1100" dirty="0"/>
              <a:t>Industry</a:t>
            </a:r>
          </a:p>
          <a:p>
            <a:pPr marL="654050" lvl="1" indent="-171450">
              <a:buFont typeface="Arial" panose="020B0604020202020204" pitchFamily="34" charset="0"/>
              <a:buChar char="•"/>
              <a:defRPr/>
            </a:pPr>
            <a:r>
              <a:rPr lang="en-US" sz="1100" dirty="0"/>
              <a:t>Location</a:t>
            </a:r>
          </a:p>
          <a:p>
            <a:pPr marL="654050" lvl="1" indent="-171450">
              <a:buFont typeface="Arial" panose="020B0604020202020204" pitchFamily="34" charset="0"/>
              <a:buChar char="•"/>
              <a:defRPr/>
            </a:pPr>
            <a:r>
              <a:rPr lang="en-US" sz="1100" dirty="0"/>
              <a:t>Size</a:t>
            </a:r>
          </a:p>
          <a:p>
            <a:pPr marL="654050" lvl="1" indent="-171450">
              <a:buFont typeface="Arial" panose="020B0604020202020204" pitchFamily="34" charset="0"/>
              <a:buChar char="•"/>
              <a:defRPr/>
            </a:pPr>
            <a:r>
              <a:rPr lang="en-US" sz="1100" dirty="0"/>
              <a:t>Stage in business (startup, growing, mature)</a:t>
            </a:r>
          </a:p>
          <a:p>
            <a:pPr marL="654050" lvl="1" indent="-171450">
              <a:buFont typeface="Arial" panose="020B0604020202020204" pitchFamily="34" charset="0"/>
              <a:buChar char="•"/>
              <a:defRPr/>
            </a:pPr>
            <a:r>
              <a:rPr lang="en-US" sz="1100" dirty="0"/>
              <a:t>Annual sales</a:t>
            </a:r>
            <a:endParaRPr lang="en-US" altLang="en-US" sz="1100" dirty="0"/>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78550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defRPr/>
            </a:pPr>
            <a:r>
              <a:rPr lang="en-US" altLang="en-US" sz="1100" b="0" dirty="0"/>
              <a:t>Reemphasize the importance of doing market research! </a:t>
            </a:r>
          </a:p>
          <a:p>
            <a:pPr marL="171450" indent="-171450" eaLnBrk="1" hangingPunct="1">
              <a:spcBef>
                <a:spcPct val="0"/>
              </a:spcBef>
              <a:buFont typeface="Arial" panose="020B0604020202020204" pitchFamily="34" charset="0"/>
              <a:buChar char="•"/>
              <a:defRPr/>
            </a:pPr>
            <a:r>
              <a:rPr lang="en-US" altLang="en-US" sz="1100" b="0" dirty="0"/>
              <a:t>Drill home the point that your market research is what gives true value to the business plan. </a:t>
            </a:r>
          </a:p>
          <a:p>
            <a:pPr marL="654050" lvl="1" indent="-171450" eaLnBrk="1" hangingPunct="1">
              <a:spcBef>
                <a:spcPct val="0"/>
              </a:spcBef>
              <a:buFont typeface="Arial" panose="020B0604020202020204" pitchFamily="34" charset="0"/>
              <a:buChar char="•"/>
              <a:defRPr/>
            </a:pPr>
            <a:r>
              <a:rPr lang="en-US" altLang="en-US" sz="1100" dirty="0"/>
              <a:t>If you don’t understand your customer and how much they will pay you can’t move forward with the rest of your plan. </a:t>
            </a:r>
          </a:p>
          <a:p>
            <a:pPr marL="171450" indent="-171450" eaLnBrk="1" hangingPunct="1">
              <a:spcBef>
                <a:spcPct val="0"/>
              </a:spcBef>
              <a:buFont typeface="Arial" panose="020B0604020202020204" pitchFamily="34" charset="0"/>
              <a:buChar char="•"/>
              <a:defRPr/>
            </a:pPr>
            <a:r>
              <a:rPr lang="en-US" altLang="en-US" sz="1100" b="0" dirty="0"/>
              <a:t>Recap the different ways that you can conduct market research. Go into some detail about testimonials and the power that they have (both good and bad) on selling your product or service.</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14</a:t>
            </a:fld>
            <a:endParaRPr lang="en-US"/>
          </a:p>
        </p:txBody>
      </p:sp>
    </p:spTree>
    <p:extLst>
      <p:ext uri="{BB962C8B-B14F-4D97-AF65-F5344CB8AC3E}">
        <p14:creationId xmlns:p14="http://schemas.microsoft.com/office/powerpoint/2010/main" val="263648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defRPr/>
            </a:pPr>
            <a:r>
              <a:rPr lang="en-US" altLang="en-US" sz="1200" b="0" dirty="0"/>
              <a:t>The key to a successful business is preparation. Before your business opens its doors, you’ll have bills to pay. Understanding your expenses will help you launch successfully.</a:t>
            </a:r>
          </a:p>
          <a:p>
            <a:pPr marL="654050" lvl="1" indent="-171450" eaLnBrk="1" hangingPunct="1">
              <a:spcBef>
                <a:spcPct val="0"/>
              </a:spcBef>
              <a:buFont typeface="Arial" panose="020B0604020202020204" pitchFamily="34" charset="0"/>
              <a:buChar char="•"/>
              <a:defRPr/>
            </a:pPr>
            <a:r>
              <a:rPr lang="en-US" altLang="en-US" sz="800" dirty="0"/>
              <a:t>Calculating startup costs helps you:</a:t>
            </a:r>
          </a:p>
          <a:p>
            <a:pPr marL="1136650" lvl="2" indent="-171450" eaLnBrk="1" hangingPunct="1">
              <a:spcBef>
                <a:spcPct val="0"/>
              </a:spcBef>
              <a:buFont typeface="Arial" panose="020B0604020202020204" pitchFamily="34" charset="0"/>
              <a:buChar char="•"/>
              <a:defRPr/>
            </a:pPr>
            <a:r>
              <a:rPr lang="en-US" altLang="en-US" sz="800" dirty="0"/>
              <a:t>Estimate profits</a:t>
            </a:r>
          </a:p>
          <a:p>
            <a:pPr marL="1136650" lvl="2" indent="-171450" eaLnBrk="1" hangingPunct="1">
              <a:spcBef>
                <a:spcPct val="0"/>
              </a:spcBef>
              <a:buFont typeface="Arial" panose="020B0604020202020204" pitchFamily="34" charset="0"/>
              <a:buChar char="•"/>
              <a:defRPr/>
            </a:pPr>
            <a:r>
              <a:rPr lang="en-US" altLang="en-US" sz="800" dirty="0"/>
              <a:t>Do a breakeven analysis</a:t>
            </a:r>
          </a:p>
          <a:p>
            <a:pPr marL="1136650" lvl="2" indent="-171450" eaLnBrk="1" hangingPunct="1">
              <a:spcBef>
                <a:spcPct val="0"/>
              </a:spcBef>
              <a:buFont typeface="Arial" panose="020B0604020202020204" pitchFamily="34" charset="0"/>
              <a:buChar char="•"/>
              <a:defRPr/>
            </a:pPr>
            <a:r>
              <a:rPr lang="en-US" altLang="en-US" sz="800" dirty="0"/>
              <a:t>Secure loans</a:t>
            </a:r>
          </a:p>
          <a:p>
            <a:pPr marL="1136650" lvl="2" indent="-171450" eaLnBrk="1" hangingPunct="1">
              <a:spcBef>
                <a:spcPct val="0"/>
              </a:spcBef>
              <a:buFont typeface="Arial" panose="020B0604020202020204" pitchFamily="34" charset="0"/>
              <a:buChar char="•"/>
              <a:defRPr/>
            </a:pPr>
            <a:r>
              <a:rPr lang="en-US" altLang="en-US" sz="800" dirty="0"/>
              <a:t>Attract investors</a:t>
            </a:r>
          </a:p>
          <a:p>
            <a:pPr marL="1136650" lvl="2" indent="-171450" eaLnBrk="1" hangingPunct="1">
              <a:spcBef>
                <a:spcPct val="0"/>
              </a:spcBef>
              <a:buFont typeface="Arial" panose="020B0604020202020204" pitchFamily="34" charset="0"/>
              <a:buChar char="•"/>
              <a:defRPr/>
            </a:pPr>
            <a:r>
              <a:rPr lang="en-US" altLang="en-US" sz="800" dirty="0"/>
              <a:t>Save money with tax deductions</a:t>
            </a:r>
          </a:p>
          <a:p>
            <a:pPr marL="171450" indent="-171450" eaLnBrk="1" hangingPunct="1">
              <a:spcBef>
                <a:spcPct val="0"/>
              </a:spcBef>
              <a:buFont typeface="Arial" panose="020B0604020202020204" pitchFamily="34" charset="0"/>
              <a:buChar char="•"/>
              <a:defRPr/>
            </a:pPr>
            <a:r>
              <a:rPr lang="en-US" altLang="en-US" sz="1200" b="0" dirty="0"/>
              <a:t>You’ll flesh out the economic picture more in the Marketing and Sales and Financial Projections section of your Business Plan</a:t>
            </a:r>
          </a:p>
          <a:p>
            <a:pPr>
              <a:defRPr/>
            </a:pPr>
            <a:r>
              <a:rPr lang="en-US" dirty="0"/>
              <a:t>B2B Curriculum Template For Follow-On Plug</a:t>
            </a:r>
          </a:p>
          <a:p>
            <a:pPr>
              <a:defRPr/>
            </a:pPr>
            <a:r>
              <a:rPr lang="en-US" dirty="0"/>
              <a:t>Follow-on Resource(s) Plug:</a:t>
            </a:r>
          </a:p>
          <a:p>
            <a:pPr>
              <a:defRPr/>
            </a:pPr>
            <a:r>
              <a:rPr lang="en-US" sz="1200" b="0" i="1" dirty="0"/>
              <a:t>(Optional) We think the concept covered with this slide is an area where our resource partners and/or follow-on curriculum have strong programs or coursework.  If you’re comfortable doing so,  in your own words, let attendees know how the resource below might be able to help them with their business concept or idea.</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15</a:t>
            </a:fld>
            <a:endParaRPr lang="en-US"/>
          </a:p>
        </p:txBody>
      </p:sp>
    </p:spTree>
    <p:extLst>
      <p:ext uri="{BB962C8B-B14F-4D97-AF65-F5344CB8AC3E}">
        <p14:creationId xmlns:p14="http://schemas.microsoft.com/office/powerpoint/2010/main" val="3793817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defRPr/>
            </a:pPr>
            <a:r>
              <a:rPr lang="en-US" altLang="en-US" sz="1200" b="0" dirty="0"/>
              <a:t>This is their chance to show their credibility and knowledge of  the space they are entering.</a:t>
            </a:r>
          </a:p>
          <a:p>
            <a:pPr marL="171450" indent="-171450" eaLnBrk="1" hangingPunct="1">
              <a:spcBef>
                <a:spcPct val="0"/>
              </a:spcBef>
              <a:buFont typeface="Arial" panose="020B0604020202020204" pitchFamily="34" charset="0"/>
              <a:buChar char="•"/>
              <a:defRPr/>
            </a:pPr>
            <a:r>
              <a:rPr lang="en-US" altLang="en-US" sz="1200" b="0" dirty="0"/>
              <a:t>Make sure they understand that you have to ‘keep it real’. </a:t>
            </a:r>
          </a:p>
          <a:p>
            <a:pPr marL="654050" lvl="1" indent="-171450" eaLnBrk="1" hangingPunct="1">
              <a:spcBef>
                <a:spcPct val="0"/>
              </a:spcBef>
              <a:buFont typeface="Arial" panose="020B0604020202020204" pitchFamily="34" charset="0"/>
              <a:buChar char="•"/>
              <a:defRPr/>
            </a:pPr>
            <a:r>
              <a:rPr lang="en-US" altLang="en-US" dirty="0"/>
              <a:t>It doesn’t do anyone any good if you are bolstering the plan with fluff. </a:t>
            </a:r>
          </a:p>
          <a:p>
            <a:pPr marL="654050" lvl="1" indent="-171450" eaLnBrk="1" hangingPunct="1">
              <a:spcBef>
                <a:spcPct val="0"/>
              </a:spcBef>
              <a:buFont typeface="Arial" panose="020B0604020202020204" pitchFamily="34" charset="0"/>
              <a:buChar char="•"/>
              <a:defRPr/>
            </a:pPr>
            <a:r>
              <a:rPr lang="en-US" altLang="en-US"/>
              <a:t>You should be realistic about what you are assuming when you make claims in the business plan and also be realistic about the risks involved within the plan</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394159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defRPr/>
            </a:pPr>
            <a:r>
              <a:rPr lang="en-US" altLang="en-US" sz="1200" b="0" dirty="0"/>
              <a:t>This is a straightforward slide that should emphasize that the business plan means different things for different people. </a:t>
            </a:r>
          </a:p>
          <a:p>
            <a:pPr marL="654050" lvl="1" indent="-171450" eaLnBrk="1" hangingPunct="1">
              <a:spcBef>
                <a:spcPct val="0"/>
              </a:spcBef>
              <a:buFont typeface="Arial" panose="020B0604020202020204" pitchFamily="34" charset="0"/>
              <a:buChar char="•"/>
              <a:defRPr/>
            </a:pPr>
            <a:r>
              <a:rPr lang="en-US" altLang="en-US" sz="800" dirty="0"/>
              <a:t>A banker will want to see different things than your Aunt Sally will. </a:t>
            </a:r>
          </a:p>
          <a:p>
            <a:pPr marL="171450" indent="-171450" eaLnBrk="1" hangingPunct="1">
              <a:spcBef>
                <a:spcPct val="0"/>
              </a:spcBef>
              <a:buFont typeface="Arial" panose="020B0604020202020204" pitchFamily="34" charset="0"/>
              <a:buChar char="•"/>
              <a:defRPr/>
            </a:pPr>
            <a:r>
              <a:rPr lang="en-US" altLang="en-US" sz="1200" b="0" dirty="0"/>
              <a:t>You should talk through these bullets so that they understand that the plan needs to be able to fit different molds based on what they are looking to accomplish.</a:t>
            </a:r>
          </a:p>
          <a:p>
            <a:pPr marL="171450" indent="-171450" eaLnBrk="1" hangingPunct="1">
              <a:spcBef>
                <a:spcPct val="0"/>
              </a:spcBef>
              <a:buFont typeface="Arial" panose="020B0604020202020204" pitchFamily="34" charset="0"/>
              <a:buChar char="•"/>
              <a:defRPr/>
            </a:pPr>
            <a:r>
              <a:rPr lang="en-US" altLang="en-US" sz="1200" b="0" dirty="0"/>
              <a:t>Re-emphasize the importance of knowing who your exact audience is and who this business plan/presentation is aimed at. </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17</a:t>
            </a:fld>
            <a:endParaRPr lang="en-US"/>
          </a:p>
        </p:txBody>
      </p:sp>
    </p:spTree>
    <p:extLst>
      <p:ext uri="{BB962C8B-B14F-4D97-AF65-F5344CB8AC3E}">
        <p14:creationId xmlns:p14="http://schemas.microsoft.com/office/powerpoint/2010/main" val="105344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t>These are some of the things that get entrepreneurs in trouble when writing the business plan. Most people who work with business owners see this everyday so you should pull in examples from your work to make the points clear.</a:t>
            </a:r>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18</a:t>
            </a:fld>
            <a:endParaRPr lang="en-US"/>
          </a:p>
        </p:txBody>
      </p:sp>
    </p:spTree>
    <p:extLst>
      <p:ext uri="{BB962C8B-B14F-4D97-AF65-F5344CB8AC3E}">
        <p14:creationId xmlns:p14="http://schemas.microsoft.com/office/powerpoint/2010/main" val="398708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Key Takeaway Slide</a:t>
            </a:r>
          </a:p>
          <a:p>
            <a:pPr eaLnBrk="1" hangingPunct="1">
              <a:spcBef>
                <a:spcPct val="0"/>
              </a:spcBef>
            </a:pPr>
            <a:endParaRPr lang="en-US" altLang="en-US" dirty="0"/>
          </a:p>
          <a:p>
            <a:pPr marL="0" lvl="1" eaLnBrk="1" hangingPunct="1">
              <a:spcBef>
                <a:spcPct val="0"/>
              </a:spcBef>
            </a:pPr>
            <a:r>
              <a:rPr lang="en-US" altLang="en-US" sz="2500" dirty="0">
                <a:solidFill>
                  <a:schemeClr val="bg1"/>
                </a:solidFill>
              </a:rPr>
              <a:t>Some are suited towards start-ups, others growth</a:t>
            </a:r>
          </a:p>
          <a:p>
            <a:pPr marL="0" lvl="1" eaLnBrk="1" hangingPunct="1">
              <a:spcBef>
                <a:spcPct val="0"/>
              </a:spcBef>
            </a:pPr>
            <a:endParaRPr lang="en-US" altLang="en-US" sz="2500" dirty="0">
              <a:solidFill>
                <a:schemeClr val="bg1"/>
              </a:solidFill>
            </a:endParaRPr>
          </a:p>
          <a:p>
            <a:r>
              <a:rPr lang="en-US" altLang="en-US" dirty="0"/>
              <a:t>Follow-on Resource(s) Plug:</a:t>
            </a:r>
          </a:p>
          <a:p>
            <a:endParaRPr lang="en-US" altLang="en-US" sz="1200" b="0" i="1" dirty="0"/>
          </a:p>
          <a:p>
            <a:r>
              <a:rPr lang="en-US" altLang="en-US" sz="1200" b="0" i="1" dirty="0"/>
              <a:t>(Optional) We think the concept covered with this slide is an area where our resource partners and/or follow-on curriculum have strong programs or coursework.  If you’re comfortable doing so,  in your own words, let attendees know how the resource below might be able to help them with their business concept or idea.</a:t>
            </a:r>
          </a:p>
          <a:p>
            <a:endParaRPr lang="en-US" altLang="en-US" sz="1200" b="0" i="1" dirty="0"/>
          </a:p>
          <a:p>
            <a:r>
              <a:rPr lang="en-US" altLang="en-US" sz="1200" b="0" dirty="0"/>
              <a:t>SCORE has a plethora of business plan resources and online courses on their website at </a:t>
            </a:r>
            <a:r>
              <a:rPr lang="en-US" altLang="en-US" sz="1200" dirty="0"/>
              <a:t>https://www.score.org/content/business-plan-resources</a:t>
            </a:r>
          </a:p>
          <a:p>
            <a:r>
              <a:rPr lang="en-US" altLang="en-US" sz="1200" b="0" dirty="0"/>
              <a:t>Mention SBA Learning Center, SBOY 2020 (veterans in Resource Guide)- Penn State University</a:t>
            </a:r>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19</a:t>
            </a:fld>
            <a:endParaRPr lang="en-US"/>
          </a:p>
        </p:txBody>
      </p:sp>
    </p:spTree>
    <p:extLst>
      <p:ext uri="{BB962C8B-B14F-4D97-AF65-F5344CB8AC3E}">
        <p14:creationId xmlns:p14="http://schemas.microsoft.com/office/powerpoint/2010/main" val="39709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216062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one-day course provides an overview of entrepreneurship and applicable business ownership fundamentals. Veterans of all eras, Active Duty Services members (including National Guard and Reserve), and spouses are eligible to participate in this free workshop.</a:t>
            </a:r>
          </a:p>
        </p:txBody>
      </p:sp>
      <p:sp>
        <p:nvSpPr>
          <p:cNvPr id="4" name="Slide Number Placeholder 3"/>
          <p:cNvSpPr>
            <a:spLocks noGrp="1"/>
          </p:cNvSpPr>
          <p:nvPr>
            <p:ph type="sldNum" sz="quarter" idx="5"/>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235427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405565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Instructor Notes:</a:t>
            </a:r>
          </a:p>
          <a:p>
            <a:pPr eaLnBrk="1" hangingPunct="1">
              <a:spcBef>
                <a:spcPct val="0"/>
              </a:spcBef>
            </a:pPr>
            <a:endParaRPr lang="en-US" altLang="en-US" sz="1200" b="0" dirty="0"/>
          </a:p>
          <a:p>
            <a:pPr eaLnBrk="1" hangingPunct="1">
              <a:spcBef>
                <a:spcPct val="0"/>
              </a:spcBef>
            </a:pPr>
            <a:r>
              <a:rPr lang="en-US" altLang="en-US" sz="1200" b="0" dirty="0"/>
              <a:t>These are a couple of quotes to get them thinking. Relate them to business ownership and to the military. Just like you have a plan in the military, you have to have one as well in business or you are doomed to fail.</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4</a:t>
            </a:fld>
            <a:endParaRPr lang="en-US"/>
          </a:p>
        </p:txBody>
      </p:sp>
    </p:spTree>
    <p:extLst>
      <p:ext uri="{BB962C8B-B14F-4D97-AF65-F5344CB8AC3E}">
        <p14:creationId xmlns:p14="http://schemas.microsoft.com/office/powerpoint/2010/main" val="370715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Instructor Notes:</a:t>
            </a:r>
          </a:p>
          <a:p>
            <a:pPr eaLnBrk="1" hangingPunct="1">
              <a:spcBef>
                <a:spcPct val="0"/>
              </a:spcBef>
              <a:defRPr/>
            </a:pPr>
            <a:endParaRPr lang="en-US" altLang="en-US" dirty="0"/>
          </a:p>
          <a:p>
            <a:pPr marL="171450" indent="-171450" eaLnBrk="1" hangingPunct="1">
              <a:spcBef>
                <a:spcPct val="0"/>
              </a:spcBef>
              <a:buFont typeface="Arial" panose="020B0604020202020204" pitchFamily="34" charset="0"/>
              <a:buChar char="•"/>
              <a:defRPr/>
            </a:pPr>
            <a:r>
              <a:rPr lang="en-US" altLang="en-US" sz="1200" b="0" dirty="0"/>
              <a:t>Talk about the different reasons that we write business plans. </a:t>
            </a:r>
          </a:p>
          <a:p>
            <a:pPr marL="171450" indent="-171450" eaLnBrk="1" hangingPunct="1">
              <a:spcBef>
                <a:spcPct val="0"/>
              </a:spcBef>
              <a:buFont typeface="Arial" panose="020B0604020202020204" pitchFamily="34" charset="0"/>
              <a:buChar char="•"/>
              <a:defRPr/>
            </a:pPr>
            <a:r>
              <a:rPr lang="en-US" altLang="en-US" sz="1200" b="0" dirty="0"/>
              <a:t>Communicating the plan is essential to a variety of different individuals (i.e.: investors for a return, suppliers or potential employees you may want to hire who are skeptical about working for a start-up). </a:t>
            </a:r>
          </a:p>
          <a:p>
            <a:pPr marL="171450" indent="-171450" eaLnBrk="1" hangingPunct="1">
              <a:spcBef>
                <a:spcPct val="0"/>
              </a:spcBef>
              <a:buFont typeface="Arial" panose="020B0604020202020204" pitchFamily="34" charset="0"/>
              <a:buChar char="•"/>
              <a:defRPr/>
            </a:pPr>
            <a:r>
              <a:rPr lang="en-US" altLang="en-US" sz="1200" b="0" dirty="0"/>
              <a:t>Writing the plan will ensure that you have done the thinking and analysis necessary for you to mitigate as much risk as possible. </a:t>
            </a:r>
          </a:p>
          <a:p>
            <a:pPr marL="171450" indent="-171450" eaLnBrk="1" hangingPunct="1">
              <a:spcBef>
                <a:spcPct val="0"/>
              </a:spcBef>
              <a:buFont typeface="Arial" panose="020B0604020202020204" pitchFamily="34" charset="0"/>
              <a:buChar char="•"/>
              <a:defRPr/>
            </a:pPr>
            <a:r>
              <a:rPr lang="en-US" altLang="en-US" sz="1200" b="0" dirty="0"/>
              <a:t>You have to have a guide to follow as you launch that business. </a:t>
            </a:r>
          </a:p>
          <a:p>
            <a:pPr marL="171450" indent="-171450" eaLnBrk="1" hangingPunct="1">
              <a:spcBef>
                <a:spcPct val="0"/>
              </a:spcBef>
              <a:buFont typeface="Arial" panose="020B0604020202020204" pitchFamily="34" charset="0"/>
              <a:buChar char="•"/>
              <a:defRPr/>
            </a:pPr>
            <a:r>
              <a:rPr lang="en-US" altLang="en-US" sz="1200" b="0" dirty="0"/>
              <a:t>Make sure your business plan is a living and working document that changes with the business but holds you accountable and keeps you on track.</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5</a:t>
            </a:fld>
            <a:endParaRPr lang="en-US"/>
          </a:p>
        </p:txBody>
      </p:sp>
    </p:spTree>
    <p:extLst>
      <p:ext uri="{BB962C8B-B14F-4D97-AF65-F5344CB8AC3E}">
        <p14:creationId xmlns:p14="http://schemas.microsoft.com/office/powerpoint/2010/main" val="418702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Instructor Notes:</a:t>
            </a:r>
          </a:p>
          <a:p>
            <a:pPr eaLnBrk="1" hangingPunct="1">
              <a:spcBef>
                <a:spcPct val="0"/>
              </a:spcBef>
            </a:pPr>
            <a:endParaRPr lang="en-US" altLang="en-US" sz="1200" b="0" dirty="0"/>
          </a:p>
          <a:p>
            <a:pPr eaLnBrk="1" hangingPunct="1">
              <a:spcBef>
                <a:spcPct val="0"/>
              </a:spcBef>
            </a:pPr>
            <a:r>
              <a:rPr lang="en-US" altLang="en-US" sz="1200" b="0" dirty="0"/>
              <a:t>This is obviously not a one size fits all question. Focus on the importance of starting this now rather than the day you ‘open the door.’ By having a strong business plan when you launch, you can ensure that you will go back to it regularly to make changes and check on milestones. Start it now, rather than later!</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6</a:t>
            </a:fld>
            <a:endParaRPr lang="en-US"/>
          </a:p>
        </p:txBody>
      </p:sp>
    </p:spTree>
    <p:extLst>
      <p:ext uri="{BB962C8B-B14F-4D97-AF65-F5344CB8AC3E}">
        <p14:creationId xmlns:p14="http://schemas.microsoft.com/office/powerpoint/2010/main" val="265877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Instructor Notes:</a:t>
            </a:r>
          </a:p>
          <a:p>
            <a:pPr eaLnBrk="1" hangingPunct="1">
              <a:spcBef>
                <a:spcPct val="0"/>
              </a:spcBef>
            </a:pPr>
            <a:endParaRPr lang="en-US" altLang="en-US" dirty="0"/>
          </a:p>
          <a:p>
            <a:pPr eaLnBrk="1" hangingPunct="1">
              <a:spcBef>
                <a:spcPct val="0"/>
              </a:spcBef>
            </a:pPr>
            <a:r>
              <a:rPr lang="en-US" altLang="en-US" sz="1200" b="0" dirty="0"/>
              <a:t>Cover the big picture business plan and everything that is in it. Refer back to the lessons over the past two days and highlight how each of these parts fit into the larger business plan.</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7</a:t>
            </a:fld>
            <a:endParaRPr lang="en-US"/>
          </a:p>
        </p:txBody>
      </p:sp>
    </p:spTree>
    <p:extLst>
      <p:ext uri="{BB962C8B-B14F-4D97-AF65-F5344CB8AC3E}">
        <p14:creationId xmlns:p14="http://schemas.microsoft.com/office/powerpoint/2010/main" val="343460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Instructor Notes:</a:t>
            </a:r>
          </a:p>
          <a:p>
            <a:endParaRPr lang="en-US" dirty="0"/>
          </a:p>
          <a:p>
            <a:pPr eaLnBrk="1" hangingPunct="1">
              <a:spcBef>
                <a:spcPct val="0"/>
              </a:spcBef>
            </a:pPr>
            <a:endParaRPr lang="en-US" altLang="en-US" dirty="0"/>
          </a:p>
          <a:p>
            <a:pPr eaLnBrk="1" hangingPunct="1">
              <a:spcBef>
                <a:spcPct val="0"/>
              </a:spcBef>
            </a:pPr>
            <a:r>
              <a:rPr lang="en-US" altLang="en-US" sz="1200" b="0" dirty="0"/>
              <a:t>Start plugging the follow-on courses and working with resource partners. This is a publication that is very practical and easy to use that they will receive when they enroll. It asks prompting questions to assist with writing the business plan.</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8</a:t>
            </a:fld>
            <a:endParaRPr lang="en-US"/>
          </a:p>
        </p:txBody>
      </p:sp>
    </p:spTree>
    <p:extLst>
      <p:ext uri="{BB962C8B-B14F-4D97-AF65-F5344CB8AC3E}">
        <p14:creationId xmlns:p14="http://schemas.microsoft.com/office/powerpoint/2010/main" val="61686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sz="1200" b="0" u="sng" dirty="0"/>
              <a:t>Background:</a:t>
            </a:r>
          </a:p>
          <a:p>
            <a:pPr marL="285750" indent="-285750" eaLnBrk="1" hangingPunct="1">
              <a:spcBef>
                <a:spcPct val="0"/>
              </a:spcBef>
              <a:buFont typeface="Arial" panose="020B0604020202020204" pitchFamily="34" charset="0"/>
              <a:buChar char="•"/>
              <a:defRPr/>
            </a:pPr>
            <a:r>
              <a:rPr lang="en-US" sz="1200" b="0" dirty="0"/>
              <a:t>The Business Model Canvas is from enables both new and existing businesses to focus on operational as well as strategic management and marketing plan (it comes from </a:t>
            </a:r>
            <a:r>
              <a:rPr lang="en-US" sz="1200" dirty="0"/>
              <a:t>Alexander Osterwalder’s </a:t>
            </a:r>
            <a:r>
              <a:rPr lang="en-US" sz="1200" b="0" dirty="0"/>
              <a:t> book: </a:t>
            </a:r>
            <a:r>
              <a:rPr lang="en-US" sz="1200" dirty="0"/>
              <a:t>The Business Model Generation)</a:t>
            </a:r>
            <a:endParaRPr lang="en-US" sz="1200" b="0" dirty="0"/>
          </a:p>
          <a:p>
            <a:pPr marL="285750" indent="-285750" eaLnBrk="1" hangingPunct="1">
              <a:spcBef>
                <a:spcPct val="0"/>
              </a:spcBef>
              <a:buFont typeface="Arial" panose="020B0604020202020204" pitchFamily="34" charset="0"/>
              <a:buChar char="•"/>
              <a:defRPr/>
            </a:pPr>
            <a:r>
              <a:rPr lang="en-US" sz="1200" b="0" dirty="0"/>
              <a:t>It is a visual chart with elements describing a firm's or product's value proposition, infrastructure, customers, and finances.</a:t>
            </a:r>
            <a:r>
              <a:rPr lang="en-US" sz="1200" b="0" baseline="30000" dirty="0"/>
              <a:t> </a:t>
            </a:r>
            <a:r>
              <a:rPr lang="en-US" sz="1200" b="0" dirty="0"/>
              <a:t> It can help firms align their activities by illustrating potential trade-offs.</a:t>
            </a:r>
          </a:p>
          <a:p>
            <a:pPr eaLnBrk="1" hangingPunct="1">
              <a:spcBef>
                <a:spcPct val="0"/>
              </a:spcBef>
              <a:defRPr/>
            </a:pPr>
            <a:endParaRPr lang="en-US" altLang="en-US" sz="1200" b="0" dirty="0"/>
          </a:p>
          <a:p>
            <a:pPr eaLnBrk="1" hangingPunct="1">
              <a:spcBef>
                <a:spcPct val="0"/>
              </a:spcBef>
              <a:defRPr/>
            </a:pPr>
            <a:r>
              <a:rPr lang="en-US" altLang="en-US" sz="1200" b="0" u="sng" dirty="0"/>
              <a:t>Instructions:</a:t>
            </a:r>
          </a:p>
          <a:p>
            <a:pPr marL="171450" indent="-171450" eaLnBrk="1" hangingPunct="1">
              <a:spcBef>
                <a:spcPct val="0"/>
              </a:spcBef>
              <a:buFont typeface="Arial" panose="020B0604020202020204" pitchFamily="34" charset="0"/>
              <a:buChar char="•"/>
              <a:defRPr/>
            </a:pPr>
            <a:r>
              <a:rPr lang="en-US" altLang="en-US" sz="1200" b="0" dirty="0"/>
              <a:t>Start with #1 in the middle (Value Proposition) and discuss each box with the class.  </a:t>
            </a:r>
          </a:p>
          <a:p>
            <a:pPr marL="654050" lvl="1" indent="-171450" eaLnBrk="1" hangingPunct="1">
              <a:spcBef>
                <a:spcPct val="0"/>
              </a:spcBef>
              <a:buFont typeface="Arial" panose="020B0604020202020204" pitchFamily="34" charset="0"/>
              <a:buChar char="•"/>
              <a:defRPr/>
            </a:pPr>
            <a:r>
              <a:rPr lang="en-US" altLang="en-US" dirty="0"/>
              <a:t>Use a company you are familiar with, or use an example like Uber from this module.  </a:t>
            </a:r>
          </a:p>
          <a:p>
            <a:pPr marL="654050" lvl="1" indent="-171450" eaLnBrk="1" hangingPunct="1">
              <a:spcBef>
                <a:spcPct val="0"/>
              </a:spcBef>
              <a:buFont typeface="Arial" panose="020B0604020202020204" pitchFamily="34" charset="0"/>
              <a:buChar char="•"/>
              <a:defRPr/>
            </a:pPr>
            <a:r>
              <a:rPr lang="en-US" altLang="en-US" dirty="0"/>
              <a:t>This gives them another way to conceptualize their plan.</a:t>
            </a:r>
          </a:p>
          <a:p>
            <a:pPr>
              <a:defRPr/>
            </a:pPr>
            <a:r>
              <a:rPr lang="en-US" dirty="0"/>
              <a:t>Follow-on Resource(s) Plug:</a:t>
            </a:r>
          </a:p>
          <a:p>
            <a:pPr>
              <a:defRPr/>
            </a:pPr>
            <a:r>
              <a:rPr lang="en-US" sz="1200" b="0" i="1" dirty="0"/>
              <a:t>(Optional) We think the concept covered with this slide is an area where our resource partners and/or follow-on curriculum have strong programs or coursework.  If you’re comfortable doing so,  in your own words, let attendees know how the resource below might be able to help them with their business concept or idea.</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9</a:t>
            </a:fld>
            <a:endParaRPr lang="en-US"/>
          </a:p>
        </p:txBody>
      </p:sp>
    </p:spTree>
    <p:extLst>
      <p:ext uri="{BB962C8B-B14F-4D97-AF65-F5344CB8AC3E}">
        <p14:creationId xmlns:p14="http://schemas.microsoft.com/office/powerpoint/2010/main" val="364928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7BA6A9-732F-DD4D-A79A-0CD8BD766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5387" y="1611974"/>
            <a:ext cx="3341226" cy="3634052"/>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February 20,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February 20,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February 20,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February 20,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February 20,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February 20,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174E-C4FA-1F44-A583-3064A3D916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5EEBE3-2D80-5A4B-9C17-9D914A3DA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178A64-1BAF-1347-8884-75D836C267AD}"/>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5" name="Footer Placeholder 4">
            <a:extLst>
              <a:ext uri="{FF2B5EF4-FFF2-40B4-BE49-F238E27FC236}">
                <a16:creationId xmlns:a16="http://schemas.microsoft.com/office/drawing/2014/main" id="{DB7889C5-678D-5642-AAEA-DB965CCB9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C6832-2424-AE46-BBE9-B700841E6290}"/>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206581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E8CC-7E07-EB49-87DA-6265514C8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918119-8E9C-2D4F-809A-ED765E6E49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A0EC9-4F8B-CA4F-B9EF-4E65F58E4703}"/>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5" name="Footer Placeholder 4">
            <a:extLst>
              <a:ext uri="{FF2B5EF4-FFF2-40B4-BE49-F238E27FC236}">
                <a16:creationId xmlns:a16="http://schemas.microsoft.com/office/drawing/2014/main" id="{F8EACF45-34A4-7A47-A7AF-7C2AE5D20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CE5F0-4F7D-2940-8035-3F6BE1ABD2BA}"/>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2728404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3771-A65E-1744-866A-274107FC19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5B8EEF-9B29-5E4B-A004-A8EB100B18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A7E4C9-5328-FC4D-949D-201AD3FAEEC0}"/>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5" name="Footer Placeholder 4">
            <a:extLst>
              <a:ext uri="{FF2B5EF4-FFF2-40B4-BE49-F238E27FC236}">
                <a16:creationId xmlns:a16="http://schemas.microsoft.com/office/drawing/2014/main" id="{BD29F7B5-C6BD-A245-8742-091E730BA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D158D-CB08-EC42-AAD5-AE96DD4EAF96}"/>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4079242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3C9C-8CAF-7B4E-8756-98FBC40B9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D2C67-00AC-3846-84D1-AD5910B1D1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2A712-C06F-2342-8A45-B509DC2844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D31866-BF05-4544-BD59-2DE79F9376B0}"/>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6" name="Footer Placeholder 5">
            <a:extLst>
              <a:ext uri="{FF2B5EF4-FFF2-40B4-BE49-F238E27FC236}">
                <a16:creationId xmlns:a16="http://schemas.microsoft.com/office/drawing/2014/main" id="{034C4428-4338-DB4C-B2B9-713B4844ED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7491F-7A9A-B44E-8CA0-40876D9C51A1}"/>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421699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3716" y="688582"/>
            <a:ext cx="2444567" cy="670195"/>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3EE7-74FD-774C-80F6-A89F97A82E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415A4E-3342-144D-AE2A-73096731B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8AAF48-476D-A44E-9196-9088E38377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E1F92F-3E1A-4A4F-A852-76F4DB00C8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492E47-06E4-014E-B8F8-3E823A2FA4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851040-9D0F-8443-A43E-5AC0B7A57B00}"/>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8" name="Footer Placeholder 7">
            <a:extLst>
              <a:ext uri="{FF2B5EF4-FFF2-40B4-BE49-F238E27FC236}">
                <a16:creationId xmlns:a16="http://schemas.microsoft.com/office/drawing/2014/main" id="{614012E1-69D7-2440-A5AE-F8037440E1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DC1D8-5776-C540-8D18-C8F6D65A1189}"/>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250652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621E-2719-E843-A2D8-55A8B6FDAB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82ABCC-13D4-D940-BE27-3E71A2144FDF}"/>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4" name="Footer Placeholder 3">
            <a:extLst>
              <a:ext uri="{FF2B5EF4-FFF2-40B4-BE49-F238E27FC236}">
                <a16:creationId xmlns:a16="http://schemas.microsoft.com/office/drawing/2014/main" id="{F5DEC1E1-5691-0F42-9076-296777880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78C217-7AE0-2145-AE47-789C27F2F648}"/>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70373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58EC4-F572-5944-A841-FC478E170189}"/>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3" name="Footer Placeholder 2">
            <a:extLst>
              <a:ext uri="{FF2B5EF4-FFF2-40B4-BE49-F238E27FC236}">
                <a16:creationId xmlns:a16="http://schemas.microsoft.com/office/drawing/2014/main" id="{500A301C-6B30-4B48-BBE8-5FF3879A0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F678D6-173F-0F4E-8277-31EAC5A99C8A}"/>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46271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4F64-57A5-894E-A4DA-9BF928AAE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D6EB9F-76B1-504B-80EA-333B5280E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0880D8-A7F1-EB4A-8738-EF58D219F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3C00EE-2A49-2D4E-A94E-41EB912728B4}"/>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6" name="Footer Placeholder 5">
            <a:extLst>
              <a:ext uri="{FF2B5EF4-FFF2-40B4-BE49-F238E27FC236}">
                <a16:creationId xmlns:a16="http://schemas.microsoft.com/office/drawing/2014/main" id="{12C3AFB2-F5B8-7546-9A47-A4780FF7B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D5F06-F2A6-9F47-BBF8-966D5E2D30EB}"/>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718538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D5E1-C7EC-B04D-B783-EAB6606DA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07120F-6141-BC4D-B37D-4FD80DF08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DFFE3E-0B09-3942-8038-954CD9BF9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428562-05DE-A846-B9FE-52F7CE2B3E3D}"/>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6" name="Footer Placeholder 5">
            <a:extLst>
              <a:ext uri="{FF2B5EF4-FFF2-40B4-BE49-F238E27FC236}">
                <a16:creationId xmlns:a16="http://schemas.microsoft.com/office/drawing/2014/main" id="{DC3936A3-8F79-5845-8AF8-3BD101700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8602A-6B16-D847-8ABB-0FDDB7CE9BAB}"/>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623391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0E57-BA6F-D146-8609-20B5E9FC5E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9EAB1C-F01B-034F-B364-0BC05FBDE3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B54E6-E6A5-6043-976F-5A0EC133D46D}"/>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5" name="Footer Placeholder 4">
            <a:extLst>
              <a:ext uri="{FF2B5EF4-FFF2-40B4-BE49-F238E27FC236}">
                <a16:creationId xmlns:a16="http://schemas.microsoft.com/office/drawing/2014/main" id="{B1CBDEA9-9F3E-3049-A838-49D70CBCC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50035-095B-1A43-B46C-AE8BD4E7249C}"/>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36676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D083C-0F7C-654E-B9E5-FBC16BBA99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05D75-F039-7B4C-9D71-F82DAEEF23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CEA0A-EAC5-8A4B-BD3A-0DAB46743418}"/>
              </a:ext>
            </a:extLst>
          </p:cNvPr>
          <p:cNvSpPr>
            <a:spLocks noGrp="1"/>
          </p:cNvSpPr>
          <p:nvPr>
            <p:ph type="dt" sz="half" idx="10"/>
          </p:nvPr>
        </p:nvSpPr>
        <p:spPr/>
        <p:txBody>
          <a:bodyPr/>
          <a:lstStyle/>
          <a:p>
            <a:fld id="{F97EA0BB-C7B6-EB4A-9627-BE8F72BBB796}" type="datetimeFigureOut">
              <a:rPr lang="en-US" smtClean="0"/>
              <a:t>2/20/2020</a:t>
            </a:fld>
            <a:endParaRPr lang="en-US"/>
          </a:p>
        </p:txBody>
      </p:sp>
      <p:sp>
        <p:nvSpPr>
          <p:cNvPr id="5" name="Footer Placeholder 4">
            <a:extLst>
              <a:ext uri="{FF2B5EF4-FFF2-40B4-BE49-F238E27FC236}">
                <a16:creationId xmlns:a16="http://schemas.microsoft.com/office/drawing/2014/main" id="{79635824-ACC0-6E45-8661-DCD7F326B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18AEE-19B2-FE4E-8357-B214F3D15812}"/>
              </a:ext>
            </a:extLst>
          </p:cNvPr>
          <p:cNvSpPr>
            <a:spLocks noGrp="1"/>
          </p:cNvSpPr>
          <p:nvPr>
            <p:ph type="sldNum" sz="quarter" idx="12"/>
          </p:nvPr>
        </p:nvSpPr>
        <p:spPr/>
        <p:txBody>
          <a:bodyPr/>
          <a:lstStyle/>
          <a:p>
            <a:fld id="{44DE1B4C-B9F2-964D-923C-6F8B844C3F81}" type="slidenum">
              <a:rPr lang="en-US" smtClean="0"/>
              <a:t>‹#›</a:t>
            </a:fld>
            <a:endParaRPr lang="en-US"/>
          </a:p>
        </p:txBody>
      </p:sp>
    </p:spTree>
    <p:extLst>
      <p:ext uri="{BB962C8B-B14F-4D97-AF65-F5344CB8AC3E}">
        <p14:creationId xmlns:p14="http://schemas.microsoft.com/office/powerpoint/2010/main" val="160978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February 20,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February 20, 2020</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7"/>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February 20, 2020</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98A0AF-FAAF-4047-B4BE-3F33CE1BA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15C91-5ECB-6B46-950B-A5F375D7A0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5EC3C-52CD-454E-8768-F9BB00067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EA0BB-C7B6-EB4A-9627-BE8F72BBB796}" type="datetimeFigureOut">
              <a:rPr lang="en-US" smtClean="0"/>
              <a:t>2/20/2020</a:t>
            </a:fld>
            <a:endParaRPr lang="en-US"/>
          </a:p>
        </p:txBody>
      </p:sp>
      <p:sp>
        <p:nvSpPr>
          <p:cNvPr id="5" name="Footer Placeholder 4">
            <a:extLst>
              <a:ext uri="{FF2B5EF4-FFF2-40B4-BE49-F238E27FC236}">
                <a16:creationId xmlns:a16="http://schemas.microsoft.com/office/drawing/2014/main" id="{80C03DE5-3922-A340-9007-62E927637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20A809-0012-F34E-823F-9DDD6C039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E1B4C-B9F2-964D-923C-6F8B844C3F81}" type="slidenum">
              <a:rPr lang="en-US" smtClean="0"/>
              <a:t>‹#›</a:t>
            </a:fld>
            <a:endParaRPr lang="en-US"/>
          </a:p>
        </p:txBody>
      </p:sp>
    </p:spTree>
    <p:extLst>
      <p:ext uri="{BB962C8B-B14F-4D97-AF65-F5344CB8AC3E}">
        <p14:creationId xmlns:p14="http://schemas.microsoft.com/office/powerpoint/2010/main" val="1289156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sbavets.force.com/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straightupbusiness.institute/courses/idea-mak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0F14-525B-4D93-B7F8-7D14E6EEEECC}"/>
              </a:ext>
            </a:extLst>
          </p:cNvPr>
          <p:cNvSpPr>
            <a:spLocks noGrp="1"/>
          </p:cNvSpPr>
          <p:nvPr>
            <p:ph type="ctrTitle"/>
          </p:nvPr>
        </p:nvSpPr>
        <p:spPr/>
        <p:txBody>
          <a:bodyPr/>
          <a:lstStyle/>
          <a:p>
            <a:r>
              <a:rPr lang="en-US" dirty="0"/>
              <a:t>Introduction to Business Planning</a:t>
            </a:r>
          </a:p>
        </p:txBody>
      </p:sp>
      <p:sp>
        <p:nvSpPr>
          <p:cNvPr id="3" name="Subtitle 2">
            <a:extLst>
              <a:ext uri="{FF2B5EF4-FFF2-40B4-BE49-F238E27FC236}">
                <a16:creationId xmlns:a16="http://schemas.microsoft.com/office/drawing/2014/main" id="{62F48564-9F3A-4270-8A02-333675402F7D}"/>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2FB0ADAE-67B0-447A-9644-E3B0DC563AA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0730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E6C0A3-0F1F-4EC6-A96F-72A677BA9C7F}"/>
              </a:ext>
            </a:extLst>
          </p:cNvPr>
          <p:cNvSpPr>
            <a:spLocks noGrp="1"/>
          </p:cNvSpPr>
          <p:nvPr>
            <p:ph type="title"/>
          </p:nvPr>
        </p:nvSpPr>
        <p:spPr/>
        <p:txBody>
          <a:bodyPr>
            <a:noAutofit/>
          </a:bodyPr>
          <a:lstStyle/>
          <a:p>
            <a:r>
              <a:rPr lang="en-US" sz="5400" dirty="0"/>
              <a:t>For Today: Priorities</a:t>
            </a:r>
          </a:p>
        </p:txBody>
      </p:sp>
      <p:sp>
        <p:nvSpPr>
          <p:cNvPr id="6" name="Content Placeholder 5">
            <a:extLst>
              <a:ext uri="{FF2B5EF4-FFF2-40B4-BE49-F238E27FC236}">
                <a16:creationId xmlns:a16="http://schemas.microsoft.com/office/drawing/2014/main" id="{CC52D30A-2034-4053-978F-0E7C00F6FC9C}"/>
              </a:ext>
            </a:extLst>
          </p:cNvPr>
          <p:cNvSpPr>
            <a:spLocks noGrp="1"/>
          </p:cNvSpPr>
          <p:nvPr>
            <p:ph idx="1"/>
          </p:nvPr>
        </p:nvSpPr>
        <p:spPr/>
        <p:txBody>
          <a:bodyPr>
            <a:normAutofit/>
          </a:bodyPr>
          <a:lstStyle/>
          <a:p>
            <a:r>
              <a:rPr lang="en-US" sz="3600" dirty="0"/>
              <a:t>Concept</a:t>
            </a:r>
          </a:p>
          <a:p>
            <a:r>
              <a:rPr lang="en-US" sz="3600" dirty="0"/>
              <a:t>Market</a:t>
            </a:r>
          </a:p>
          <a:p>
            <a:r>
              <a:rPr lang="en-US" sz="3600" dirty="0"/>
              <a:t>Economics</a:t>
            </a:r>
          </a:p>
          <a:p>
            <a:r>
              <a:rPr lang="en-US" sz="3600" dirty="0"/>
              <a:t>Risk and Assumptions</a:t>
            </a:r>
          </a:p>
        </p:txBody>
      </p:sp>
    </p:spTree>
    <p:extLst>
      <p:ext uri="{BB962C8B-B14F-4D97-AF65-F5344CB8AC3E}">
        <p14:creationId xmlns:p14="http://schemas.microsoft.com/office/powerpoint/2010/main" val="1893644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329-4513-482E-89D5-FA2C53A59AFB}"/>
              </a:ext>
            </a:extLst>
          </p:cNvPr>
          <p:cNvSpPr>
            <a:spLocks noGrp="1"/>
          </p:cNvSpPr>
          <p:nvPr>
            <p:ph type="title"/>
          </p:nvPr>
        </p:nvSpPr>
        <p:spPr>
          <a:xfrm>
            <a:off x="838200" y="530650"/>
            <a:ext cx="10515600" cy="1018232"/>
          </a:xfrm>
        </p:spPr>
        <p:txBody>
          <a:bodyPr>
            <a:normAutofit fontScale="90000"/>
          </a:bodyPr>
          <a:lstStyle/>
          <a:p>
            <a:r>
              <a:rPr lang="en-US" dirty="0"/>
              <a:t>The Concept</a:t>
            </a:r>
            <a:br>
              <a:rPr lang="en-US" dirty="0"/>
            </a:br>
            <a:r>
              <a:rPr lang="en-US" dirty="0"/>
              <a:t>(must haves)</a:t>
            </a:r>
          </a:p>
        </p:txBody>
      </p:sp>
      <p:sp>
        <p:nvSpPr>
          <p:cNvPr id="3" name="Content Placeholder 2">
            <a:extLst>
              <a:ext uri="{FF2B5EF4-FFF2-40B4-BE49-F238E27FC236}">
                <a16:creationId xmlns:a16="http://schemas.microsoft.com/office/drawing/2014/main" id="{7EFF3C66-9CF8-48D5-ADB7-3928E431EDBA}"/>
              </a:ext>
            </a:extLst>
          </p:cNvPr>
          <p:cNvSpPr>
            <a:spLocks noGrp="1"/>
          </p:cNvSpPr>
          <p:nvPr>
            <p:ph idx="1"/>
          </p:nvPr>
        </p:nvSpPr>
        <p:spPr>
          <a:xfrm>
            <a:off x="838200" y="1324947"/>
            <a:ext cx="10515600" cy="4707303"/>
          </a:xfrm>
        </p:spPr>
        <p:txBody>
          <a:bodyPr>
            <a:normAutofit/>
          </a:bodyPr>
          <a:lstStyle/>
          <a:p>
            <a:pPr marL="0" indent="0">
              <a:buNone/>
            </a:pPr>
            <a:endParaRPr lang="en-US" dirty="0"/>
          </a:p>
          <a:p>
            <a:r>
              <a:rPr lang="en-US" dirty="0"/>
              <a:t>Your basic idea…what you do &amp; why!</a:t>
            </a:r>
          </a:p>
          <a:p>
            <a:r>
              <a:rPr lang="en-US" dirty="0"/>
              <a:t>Remember, </a:t>
            </a:r>
            <a:r>
              <a:rPr lang="en-US" dirty="0">
                <a:solidFill>
                  <a:srgbClr val="FF0000"/>
                </a:solidFill>
              </a:rPr>
              <a:t>Opportunity= Problem + Solution</a:t>
            </a:r>
          </a:p>
          <a:p>
            <a:r>
              <a:rPr lang="en-US" dirty="0"/>
              <a:t>The concept must be:</a:t>
            </a:r>
          </a:p>
          <a:p>
            <a:pPr lvl="1"/>
            <a:r>
              <a:rPr lang="en-US" dirty="0"/>
              <a:t>Clear</a:t>
            </a:r>
          </a:p>
          <a:p>
            <a:pPr lvl="1"/>
            <a:r>
              <a:rPr lang="en-US" dirty="0"/>
              <a:t>Compelling</a:t>
            </a:r>
          </a:p>
          <a:p>
            <a:pPr lvl="1"/>
            <a:r>
              <a:rPr lang="en-US" dirty="0"/>
              <a:t>Detail a plan of action</a:t>
            </a:r>
          </a:p>
          <a:p>
            <a:pPr marL="0" indent="0">
              <a:buNone/>
            </a:pPr>
            <a:r>
              <a:rPr lang="en-US" dirty="0"/>
              <a:t>	</a:t>
            </a:r>
          </a:p>
        </p:txBody>
      </p:sp>
      <p:sp>
        <p:nvSpPr>
          <p:cNvPr id="4" name="Slide Number Placeholder 3">
            <a:extLst>
              <a:ext uri="{FF2B5EF4-FFF2-40B4-BE49-F238E27FC236}">
                <a16:creationId xmlns:a16="http://schemas.microsoft.com/office/drawing/2014/main" id="{DA659993-F202-42A3-B836-9529C15EDA1C}"/>
              </a:ext>
            </a:extLst>
          </p:cNvPr>
          <p:cNvSpPr>
            <a:spLocks noGrp="1"/>
          </p:cNvSpPr>
          <p:nvPr>
            <p:ph type="sldNum" sz="quarter" idx="12"/>
          </p:nvPr>
        </p:nvSpPr>
        <p:spPr/>
        <p:txBody>
          <a:bodyPr/>
          <a:lstStyle/>
          <a:p>
            <a:fld id="{B1AB44B9-F1EC-4F4B-88D4-413245C9CD3E}" type="slidenum">
              <a:rPr lang="en-US" smtClean="0"/>
              <a:t>11</a:t>
            </a:fld>
            <a:endParaRPr lang="en-US"/>
          </a:p>
        </p:txBody>
      </p:sp>
    </p:spTree>
    <p:extLst>
      <p:ext uri="{BB962C8B-B14F-4D97-AF65-F5344CB8AC3E}">
        <p14:creationId xmlns:p14="http://schemas.microsoft.com/office/powerpoint/2010/main" val="304608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7510-4962-4854-946E-7C1C0F002EE1}"/>
              </a:ext>
            </a:extLst>
          </p:cNvPr>
          <p:cNvSpPr>
            <a:spLocks noGrp="1"/>
          </p:cNvSpPr>
          <p:nvPr>
            <p:ph type="title"/>
          </p:nvPr>
        </p:nvSpPr>
        <p:spPr/>
        <p:txBody>
          <a:bodyPr/>
          <a:lstStyle/>
          <a:p>
            <a:r>
              <a:rPr lang="en-US" dirty="0"/>
              <a:t>The Concept (must haves)</a:t>
            </a:r>
          </a:p>
        </p:txBody>
      </p:sp>
      <p:sp>
        <p:nvSpPr>
          <p:cNvPr id="3" name="Content Placeholder 2">
            <a:extLst>
              <a:ext uri="{FF2B5EF4-FFF2-40B4-BE49-F238E27FC236}">
                <a16:creationId xmlns:a16="http://schemas.microsoft.com/office/drawing/2014/main" id="{088288F6-0566-430C-8AA0-257B7F49D184}"/>
              </a:ext>
            </a:extLst>
          </p:cNvPr>
          <p:cNvSpPr>
            <a:spLocks noGrp="1"/>
          </p:cNvSpPr>
          <p:nvPr>
            <p:ph idx="1"/>
          </p:nvPr>
        </p:nvSpPr>
        <p:spPr/>
        <p:txBody>
          <a:bodyPr/>
          <a:lstStyle/>
          <a:p>
            <a:pPr marL="0" indent="0" algn="ctr">
              <a:buNone/>
            </a:pPr>
            <a:r>
              <a:rPr lang="en-US" dirty="0">
                <a:solidFill>
                  <a:srgbClr val="FF0000"/>
                </a:solidFill>
              </a:rPr>
              <a:t>Articulate the concept in the form of its “value proposition”</a:t>
            </a:r>
          </a:p>
          <a:p>
            <a:pPr marL="0" indent="0" algn="ctr">
              <a:buNone/>
            </a:pPr>
            <a:r>
              <a:rPr lang="en-US" dirty="0"/>
              <a:t>“ A concise statement that summarizes why a customer should by product or use a service. This statement should convince a potential customer that one particular product or service will add more value or better solve a problem than other similar offerings.”</a:t>
            </a:r>
          </a:p>
          <a:p>
            <a:pPr marL="0" indent="0" algn="ctr">
              <a:buNone/>
            </a:pPr>
            <a:endParaRPr lang="en-US" dirty="0"/>
          </a:p>
          <a:p>
            <a:pPr marL="0" indent="0" algn="ctr">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B013926-F44F-4D8E-A674-B8B3E0744E5B}"/>
              </a:ext>
            </a:extLst>
          </p:cNvPr>
          <p:cNvSpPr>
            <a:spLocks noGrp="1"/>
          </p:cNvSpPr>
          <p:nvPr>
            <p:ph type="sldNum" sz="quarter" idx="12"/>
          </p:nvPr>
        </p:nvSpPr>
        <p:spPr/>
        <p:txBody>
          <a:bodyPr/>
          <a:lstStyle/>
          <a:p>
            <a:fld id="{B1AB44B9-F1EC-4F4B-88D4-413245C9CD3E}" type="slidenum">
              <a:rPr lang="en-US" smtClean="0"/>
              <a:t>12</a:t>
            </a:fld>
            <a:endParaRPr lang="en-US"/>
          </a:p>
        </p:txBody>
      </p:sp>
      <p:pic>
        <p:nvPicPr>
          <p:cNvPr id="6" name="Content Placeholder 3">
            <a:extLst>
              <a:ext uri="{FF2B5EF4-FFF2-40B4-BE49-F238E27FC236}">
                <a16:creationId xmlns:a16="http://schemas.microsoft.com/office/drawing/2014/main" id="{4A336282-95D1-4C71-A79E-1F6740FB28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8508" y="4225610"/>
            <a:ext cx="1769760" cy="179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4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089D-0366-4E79-8391-1C9619FF666A}"/>
              </a:ext>
            </a:extLst>
          </p:cNvPr>
          <p:cNvSpPr>
            <a:spLocks noGrp="1"/>
          </p:cNvSpPr>
          <p:nvPr>
            <p:ph type="title"/>
          </p:nvPr>
        </p:nvSpPr>
        <p:spPr/>
        <p:txBody>
          <a:bodyPr>
            <a:normAutofit/>
          </a:bodyPr>
          <a:lstStyle/>
          <a:p>
            <a:r>
              <a:rPr lang="en-US" dirty="0"/>
              <a:t>The Market (must haves)</a:t>
            </a:r>
          </a:p>
        </p:txBody>
      </p:sp>
      <p:sp>
        <p:nvSpPr>
          <p:cNvPr id="3" name="Content Placeholder 2">
            <a:extLst>
              <a:ext uri="{FF2B5EF4-FFF2-40B4-BE49-F238E27FC236}">
                <a16:creationId xmlns:a16="http://schemas.microsoft.com/office/drawing/2014/main" id="{7FB3B2F0-DA46-46AC-B0A3-C55864D48821}"/>
              </a:ext>
            </a:extLst>
          </p:cNvPr>
          <p:cNvSpPr>
            <a:spLocks noGrp="1"/>
          </p:cNvSpPr>
          <p:nvPr>
            <p:ph idx="1"/>
          </p:nvPr>
        </p:nvSpPr>
        <p:spPr/>
        <p:txBody>
          <a:bodyPr/>
          <a:lstStyle/>
          <a:p>
            <a:pPr marL="0" indent="0">
              <a:buNone/>
            </a:pPr>
            <a:r>
              <a:rPr lang="en-US" dirty="0">
                <a:solidFill>
                  <a:srgbClr val="FF0000"/>
                </a:solidFill>
              </a:rPr>
              <a:t>Identify</a:t>
            </a:r>
            <a:r>
              <a:rPr lang="en-US" dirty="0"/>
              <a:t>: Who are they?</a:t>
            </a:r>
          </a:p>
          <a:p>
            <a:pPr marL="0" indent="0">
              <a:buNone/>
            </a:pPr>
            <a:endParaRPr lang="en-US" dirty="0"/>
          </a:p>
          <a:p>
            <a:pPr marL="0" indent="0">
              <a:buNone/>
            </a:pPr>
            <a:r>
              <a:rPr lang="en-US" dirty="0">
                <a:solidFill>
                  <a:srgbClr val="FF0000"/>
                </a:solidFill>
              </a:rPr>
              <a:t>Segment: </a:t>
            </a:r>
            <a:r>
              <a:rPr lang="en-US" dirty="0"/>
              <a:t>How are they different? What characterizes them? (demographics, geography, lifestyle)</a:t>
            </a:r>
          </a:p>
          <a:p>
            <a:pPr marL="0" indent="0">
              <a:buNone/>
            </a:pPr>
            <a:endParaRPr lang="en-US" dirty="0"/>
          </a:p>
          <a:p>
            <a:pPr marL="0" indent="0">
              <a:buNone/>
            </a:pPr>
            <a:r>
              <a:rPr lang="en-US" dirty="0">
                <a:solidFill>
                  <a:srgbClr val="FF0000"/>
                </a:solidFill>
              </a:rPr>
              <a:t>Quantify: </a:t>
            </a:r>
            <a:r>
              <a:rPr lang="en-US" dirty="0"/>
              <a:t>How many are there? How many will there be? </a:t>
            </a:r>
          </a:p>
          <a:p>
            <a:pPr marL="0" indent="0">
              <a:buNone/>
            </a:pPr>
            <a:r>
              <a:rPr lang="en-US" dirty="0"/>
              <a:t>How many have the incentive or ability to give you their money</a:t>
            </a:r>
          </a:p>
        </p:txBody>
      </p:sp>
      <p:sp>
        <p:nvSpPr>
          <p:cNvPr id="4" name="Slide Number Placeholder 3">
            <a:extLst>
              <a:ext uri="{FF2B5EF4-FFF2-40B4-BE49-F238E27FC236}">
                <a16:creationId xmlns:a16="http://schemas.microsoft.com/office/drawing/2014/main" id="{1D16B03F-DE98-43BB-A31E-793A6C7581E0}"/>
              </a:ext>
            </a:extLst>
          </p:cNvPr>
          <p:cNvSpPr>
            <a:spLocks noGrp="1"/>
          </p:cNvSpPr>
          <p:nvPr>
            <p:ph type="sldNum" sz="quarter" idx="12"/>
          </p:nvPr>
        </p:nvSpPr>
        <p:spPr/>
        <p:txBody>
          <a:bodyPr/>
          <a:lstStyle/>
          <a:p>
            <a:fld id="{B1AB44B9-F1EC-4F4B-88D4-413245C9CD3E}" type="slidenum">
              <a:rPr lang="en-US" smtClean="0"/>
              <a:t>13</a:t>
            </a:fld>
            <a:endParaRPr lang="en-US"/>
          </a:p>
        </p:txBody>
      </p:sp>
    </p:spTree>
    <p:extLst>
      <p:ext uri="{BB962C8B-B14F-4D97-AF65-F5344CB8AC3E}">
        <p14:creationId xmlns:p14="http://schemas.microsoft.com/office/powerpoint/2010/main" val="53464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089D-0366-4E79-8391-1C9619FF666A}"/>
              </a:ext>
            </a:extLst>
          </p:cNvPr>
          <p:cNvSpPr>
            <a:spLocks noGrp="1"/>
          </p:cNvSpPr>
          <p:nvPr>
            <p:ph type="title"/>
          </p:nvPr>
        </p:nvSpPr>
        <p:spPr/>
        <p:txBody>
          <a:bodyPr>
            <a:normAutofit/>
          </a:bodyPr>
          <a:lstStyle/>
          <a:p>
            <a:r>
              <a:rPr lang="en-US" dirty="0"/>
              <a:t>How do you know?</a:t>
            </a:r>
          </a:p>
        </p:txBody>
      </p:sp>
      <p:sp>
        <p:nvSpPr>
          <p:cNvPr id="3" name="Content Placeholder 2">
            <a:extLst>
              <a:ext uri="{FF2B5EF4-FFF2-40B4-BE49-F238E27FC236}">
                <a16:creationId xmlns:a16="http://schemas.microsoft.com/office/drawing/2014/main" id="{7FB3B2F0-DA46-46AC-B0A3-C55864D48821}"/>
              </a:ext>
            </a:extLst>
          </p:cNvPr>
          <p:cNvSpPr>
            <a:spLocks noGrp="1"/>
          </p:cNvSpPr>
          <p:nvPr>
            <p:ph idx="1"/>
          </p:nvPr>
        </p:nvSpPr>
        <p:spPr/>
        <p:txBody>
          <a:bodyPr>
            <a:normAutofit/>
          </a:bodyPr>
          <a:lstStyle/>
          <a:p>
            <a:r>
              <a:rPr lang="en-US" dirty="0"/>
              <a:t>Conduct Primary Market Research</a:t>
            </a:r>
          </a:p>
          <a:p>
            <a:r>
              <a:rPr lang="en-US" dirty="0"/>
              <a:t>Talk to your customers &amp; </a:t>
            </a:r>
            <a:r>
              <a:rPr lang="en-US" dirty="0">
                <a:solidFill>
                  <a:srgbClr val="FF0000"/>
                </a:solidFill>
              </a:rPr>
              <a:t>PUT IT IN THE PLAN</a:t>
            </a:r>
          </a:p>
          <a:p>
            <a:pPr lvl="1"/>
            <a:r>
              <a:rPr lang="en-US" dirty="0"/>
              <a:t>Friends &amp; Family</a:t>
            </a:r>
          </a:p>
          <a:p>
            <a:pPr lvl="1"/>
            <a:r>
              <a:rPr lang="en-US" dirty="0"/>
              <a:t>Surveys, Focus Groups, &amp; Interviews</a:t>
            </a:r>
          </a:p>
          <a:p>
            <a:pPr lvl="1"/>
            <a:r>
              <a:rPr lang="en-US" dirty="0"/>
              <a:t>Trade Shows &amp; Product Demonstrations</a:t>
            </a:r>
          </a:p>
          <a:p>
            <a:pPr lvl="1"/>
            <a:r>
              <a:rPr lang="en-US" dirty="0"/>
              <a:t>Be viral! Blogs, Facebook, etc.</a:t>
            </a:r>
          </a:p>
          <a:p>
            <a:pPr lvl="1"/>
            <a:r>
              <a:rPr lang="en-US" dirty="0"/>
              <a:t>Give-</a:t>
            </a:r>
            <a:r>
              <a:rPr lang="en-US" dirty="0" err="1"/>
              <a:t>aways</a:t>
            </a:r>
            <a:endParaRPr lang="en-US" dirty="0"/>
          </a:p>
          <a:p>
            <a:pPr lvl="1"/>
            <a:endParaRPr lang="en-US" dirty="0"/>
          </a:p>
          <a:p>
            <a:r>
              <a:rPr lang="en-US" dirty="0"/>
              <a:t>Review Secondary Market Research</a:t>
            </a:r>
          </a:p>
        </p:txBody>
      </p:sp>
      <p:sp>
        <p:nvSpPr>
          <p:cNvPr id="4" name="Slide Number Placeholder 3">
            <a:extLst>
              <a:ext uri="{FF2B5EF4-FFF2-40B4-BE49-F238E27FC236}">
                <a16:creationId xmlns:a16="http://schemas.microsoft.com/office/drawing/2014/main" id="{1D16B03F-DE98-43BB-A31E-793A6C7581E0}"/>
              </a:ext>
            </a:extLst>
          </p:cNvPr>
          <p:cNvSpPr>
            <a:spLocks noGrp="1"/>
          </p:cNvSpPr>
          <p:nvPr>
            <p:ph type="sldNum" sz="quarter" idx="12"/>
          </p:nvPr>
        </p:nvSpPr>
        <p:spPr/>
        <p:txBody>
          <a:bodyPr/>
          <a:lstStyle/>
          <a:p>
            <a:fld id="{B1AB44B9-F1EC-4F4B-88D4-413245C9CD3E}" type="slidenum">
              <a:rPr lang="en-US" smtClean="0"/>
              <a:t>14</a:t>
            </a:fld>
            <a:endParaRPr lang="en-US"/>
          </a:p>
        </p:txBody>
      </p:sp>
    </p:spTree>
    <p:extLst>
      <p:ext uri="{BB962C8B-B14F-4D97-AF65-F5344CB8AC3E}">
        <p14:creationId xmlns:p14="http://schemas.microsoft.com/office/powerpoint/2010/main" val="276171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089D-0366-4E79-8391-1C9619FF666A}"/>
              </a:ext>
            </a:extLst>
          </p:cNvPr>
          <p:cNvSpPr>
            <a:spLocks noGrp="1"/>
          </p:cNvSpPr>
          <p:nvPr>
            <p:ph type="title"/>
          </p:nvPr>
        </p:nvSpPr>
        <p:spPr/>
        <p:txBody>
          <a:bodyPr>
            <a:normAutofit/>
          </a:bodyPr>
          <a:lstStyle/>
          <a:p>
            <a:r>
              <a:rPr lang="en-US" dirty="0"/>
              <a:t>Economics (must haves)</a:t>
            </a:r>
          </a:p>
        </p:txBody>
      </p:sp>
      <p:sp>
        <p:nvSpPr>
          <p:cNvPr id="3" name="Content Placeholder 2">
            <a:extLst>
              <a:ext uri="{FF2B5EF4-FFF2-40B4-BE49-F238E27FC236}">
                <a16:creationId xmlns:a16="http://schemas.microsoft.com/office/drawing/2014/main" id="{7FB3B2F0-DA46-46AC-B0A3-C55864D48821}"/>
              </a:ext>
            </a:extLst>
          </p:cNvPr>
          <p:cNvSpPr>
            <a:spLocks noGrp="1"/>
          </p:cNvSpPr>
          <p:nvPr>
            <p:ph idx="1"/>
          </p:nvPr>
        </p:nvSpPr>
        <p:spPr>
          <a:xfrm>
            <a:off x="838200" y="1259633"/>
            <a:ext cx="10515600" cy="4772617"/>
          </a:xfrm>
        </p:spPr>
        <p:txBody>
          <a:bodyPr>
            <a:normAutofit/>
          </a:bodyPr>
          <a:lstStyle/>
          <a:p>
            <a:r>
              <a:rPr lang="en-US" dirty="0"/>
              <a:t>What kinds of resources do you need?</a:t>
            </a:r>
          </a:p>
          <a:p>
            <a:r>
              <a:rPr lang="en-US" dirty="0"/>
              <a:t>What are the main “costs”? Are they fixed or variable?</a:t>
            </a:r>
          </a:p>
          <a:p>
            <a:r>
              <a:rPr lang="en-US" dirty="0">
                <a:solidFill>
                  <a:srgbClr val="FF0000"/>
                </a:solidFill>
              </a:rPr>
              <a:t>What’s the price of this product? How much profit do you make per item sold?</a:t>
            </a:r>
          </a:p>
          <a:p>
            <a:r>
              <a:rPr lang="en-US" dirty="0"/>
              <a:t>How many customers do you need to breakeven? To achieve the profit you want?</a:t>
            </a:r>
          </a:p>
          <a:p>
            <a:r>
              <a:rPr lang="en-US" dirty="0"/>
              <a:t>Which of your product/service offering can you make money on? Which can you not?</a:t>
            </a:r>
          </a:p>
          <a:p>
            <a:endParaRPr lang="en-US"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1D16B03F-DE98-43BB-A31E-793A6C7581E0}"/>
              </a:ext>
            </a:extLst>
          </p:cNvPr>
          <p:cNvSpPr>
            <a:spLocks noGrp="1"/>
          </p:cNvSpPr>
          <p:nvPr>
            <p:ph type="sldNum" sz="quarter" idx="12"/>
          </p:nvPr>
        </p:nvSpPr>
        <p:spPr/>
        <p:txBody>
          <a:bodyPr/>
          <a:lstStyle/>
          <a:p>
            <a:fld id="{B1AB44B9-F1EC-4F4B-88D4-413245C9CD3E}" type="slidenum">
              <a:rPr lang="en-US" smtClean="0"/>
              <a:t>15</a:t>
            </a:fld>
            <a:endParaRPr lang="en-US"/>
          </a:p>
        </p:txBody>
      </p:sp>
    </p:spTree>
    <p:extLst>
      <p:ext uri="{BB962C8B-B14F-4D97-AF65-F5344CB8AC3E}">
        <p14:creationId xmlns:p14="http://schemas.microsoft.com/office/powerpoint/2010/main" val="71093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089D-0366-4E79-8391-1C9619FF666A}"/>
              </a:ext>
            </a:extLst>
          </p:cNvPr>
          <p:cNvSpPr>
            <a:spLocks noGrp="1"/>
          </p:cNvSpPr>
          <p:nvPr>
            <p:ph type="title"/>
          </p:nvPr>
        </p:nvSpPr>
        <p:spPr>
          <a:xfrm>
            <a:off x="838200" y="530649"/>
            <a:ext cx="10515600" cy="859611"/>
          </a:xfrm>
        </p:spPr>
        <p:txBody>
          <a:bodyPr>
            <a:normAutofit fontScale="90000"/>
          </a:bodyPr>
          <a:lstStyle/>
          <a:p>
            <a:r>
              <a:rPr lang="en-US" dirty="0"/>
              <a:t>Risks &amp; Assumptions</a:t>
            </a:r>
            <a:br>
              <a:rPr lang="en-US" dirty="0"/>
            </a:br>
            <a:r>
              <a:rPr lang="en-US" dirty="0"/>
              <a:t>(must haves)</a:t>
            </a:r>
          </a:p>
        </p:txBody>
      </p:sp>
      <p:sp>
        <p:nvSpPr>
          <p:cNvPr id="3" name="Content Placeholder 2">
            <a:extLst>
              <a:ext uri="{FF2B5EF4-FFF2-40B4-BE49-F238E27FC236}">
                <a16:creationId xmlns:a16="http://schemas.microsoft.com/office/drawing/2014/main" id="{7FB3B2F0-DA46-46AC-B0A3-C55864D48821}"/>
              </a:ext>
            </a:extLst>
          </p:cNvPr>
          <p:cNvSpPr>
            <a:spLocks noGrp="1"/>
          </p:cNvSpPr>
          <p:nvPr>
            <p:ph idx="1"/>
          </p:nvPr>
        </p:nvSpPr>
        <p:spPr>
          <a:xfrm>
            <a:off x="838200" y="1545404"/>
            <a:ext cx="10515600" cy="4772617"/>
          </a:xfrm>
        </p:spPr>
        <p:txBody>
          <a:bodyPr>
            <a:normAutofit/>
          </a:bodyPr>
          <a:lstStyle/>
          <a:p>
            <a:r>
              <a:rPr lang="en-US" dirty="0"/>
              <a:t>This demonstrates to the reader that you fully understand what you are getting into</a:t>
            </a:r>
          </a:p>
          <a:p>
            <a:r>
              <a:rPr lang="en-US" dirty="0"/>
              <a:t>It gives you an opportunity to explain contingencies based on your strengths and opportunities (to offset weaknesses and threats)</a:t>
            </a:r>
          </a:p>
          <a:p>
            <a:r>
              <a:rPr lang="en-US" dirty="0"/>
              <a:t>Answers to key question before they can be asked</a:t>
            </a:r>
          </a:p>
          <a:p>
            <a:pPr lvl="1"/>
            <a:r>
              <a:rPr lang="en-US" dirty="0"/>
              <a:t>Pricing Assumptions</a:t>
            </a:r>
          </a:p>
          <a:p>
            <a:pPr lvl="1"/>
            <a:r>
              <a:rPr lang="en-US" dirty="0"/>
              <a:t>Cost Assumptions</a:t>
            </a:r>
          </a:p>
          <a:p>
            <a:pPr lvl="1"/>
            <a:r>
              <a:rPr lang="en-US" dirty="0"/>
              <a:t>Volume/Sales Assumptions</a:t>
            </a:r>
          </a:p>
          <a:p>
            <a:r>
              <a:rPr lang="en-US" dirty="0"/>
              <a:t>Use this opportunity to show off your deep knowledge of the opportunity</a:t>
            </a:r>
          </a:p>
          <a:p>
            <a:endParaRPr lang="en-US"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1D16B03F-DE98-43BB-A31E-793A6C7581E0}"/>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234436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57B4-E4ED-4B54-8B11-6403627651E3}"/>
              </a:ext>
            </a:extLst>
          </p:cNvPr>
          <p:cNvSpPr>
            <a:spLocks noGrp="1"/>
          </p:cNvSpPr>
          <p:nvPr>
            <p:ph type="title"/>
          </p:nvPr>
        </p:nvSpPr>
        <p:spPr/>
        <p:txBody>
          <a:bodyPr/>
          <a:lstStyle/>
          <a:p>
            <a:r>
              <a:rPr lang="en-US" dirty="0"/>
              <a:t>What do people want in your BP?</a:t>
            </a:r>
          </a:p>
        </p:txBody>
      </p:sp>
      <p:sp>
        <p:nvSpPr>
          <p:cNvPr id="3" name="Content Placeholder 2">
            <a:extLst>
              <a:ext uri="{FF2B5EF4-FFF2-40B4-BE49-F238E27FC236}">
                <a16:creationId xmlns:a16="http://schemas.microsoft.com/office/drawing/2014/main" id="{1770E083-582E-43AD-9337-D8E2D481248D}"/>
              </a:ext>
            </a:extLst>
          </p:cNvPr>
          <p:cNvSpPr>
            <a:spLocks noGrp="1"/>
          </p:cNvSpPr>
          <p:nvPr>
            <p:ph idx="1"/>
          </p:nvPr>
        </p:nvSpPr>
        <p:spPr>
          <a:xfrm>
            <a:off x="838200" y="1334279"/>
            <a:ext cx="10515600" cy="4697972"/>
          </a:xfrm>
        </p:spPr>
        <p:txBody>
          <a:bodyPr>
            <a:normAutofit/>
          </a:bodyPr>
          <a:lstStyle/>
          <a:p>
            <a:pPr marL="0" indent="0" algn="ctr">
              <a:buNone/>
            </a:pPr>
            <a:r>
              <a:rPr lang="en-US" b="1" dirty="0">
                <a:solidFill>
                  <a:srgbClr val="FF0000"/>
                </a:solidFill>
              </a:rPr>
              <a:t>Different people look for different things</a:t>
            </a:r>
          </a:p>
          <a:p>
            <a:r>
              <a:rPr lang="en-US" dirty="0"/>
              <a:t>Friends and Family</a:t>
            </a:r>
          </a:p>
          <a:p>
            <a:r>
              <a:rPr lang="en-US" dirty="0"/>
              <a:t>Lenders</a:t>
            </a:r>
          </a:p>
          <a:p>
            <a:pPr lvl="1"/>
            <a:r>
              <a:rPr lang="en-US" dirty="0"/>
              <a:t>Debt= looking at your ability to re-pay</a:t>
            </a:r>
          </a:p>
          <a:p>
            <a:pPr lvl="1"/>
            <a:r>
              <a:rPr lang="en-US" dirty="0"/>
              <a:t>Reducing risk (how to use $, how much $, how long need $ for, collateral, credit rating, current cash flow, etc.)</a:t>
            </a:r>
          </a:p>
          <a:p>
            <a:r>
              <a:rPr lang="en-US" dirty="0"/>
              <a:t>Private Investors</a:t>
            </a:r>
          </a:p>
          <a:p>
            <a:pPr lvl="1"/>
            <a:r>
              <a:rPr lang="en-US" dirty="0"/>
              <a:t>Ability to grow value</a:t>
            </a:r>
          </a:p>
          <a:p>
            <a:pPr lvl="1"/>
            <a:r>
              <a:rPr lang="en-US" dirty="0"/>
              <a:t>Potential return (market size, market growth, competitors, lead time)</a:t>
            </a:r>
          </a:p>
          <a:p>
            <a:pPr lvl="1"/>
            <a:r>
              <a:rPr lang="en-US" dirty="0"/>
              <a:t>Ability to ensure return (team experience, education, scope of market, IP, exit strategy)</a:t>
            </a:r>
          </a:p>
          <a:p>
            <a:pPr lvl="1"/>
            <a:endParaRPr lang="en-US" dirty="0"/>
          </a:p>
          <a:p>
            <a:endParaRPr lang="en-US" dirty="0"/>
          </a:p>
        </p:txBody>
      </p:sp>
      <p:sp>
        <p:nvSpPr>
          <p:cNvPr id="4" name="Slide Number Placeholder 3">
            <a:extLst>
              <a:ext uri="{FF2B5EF4-FFF2-40B4-BE49-F238E27FC236}">
                <a16:creationId xmlns:a16="http://schemas.microsoft.com/office/drawing/2014/main" id="{88F83083-BC49-4185-B017-11F14A37630B}"/>
              </a:ext>
            </a:extLst>
          </p:cNvPr>
          <p:cNvSpPr>
            <a:spLocks noGrp="1"/>
          </p:cNvSpPr>
          <p:nvPr>
            <p:ph type="sldNum" sz="quarter" idx="12"/>
          </p:nvPr>
        </p:nvSpPr>
        <p:spPr/>
        <p:txBody>
          <a:bodyPr/>
          <a:lstStyle/>
          <a:p>
            <a:fld id="{B1AB44B9-F1EC-4F4B-88D4-413245C9CD3E}" type="slidenum">
              <a:rPr lang="en-US" smtClean="0"/>
              <a:t>17</a:t>
            </a:fld>
            <a:endParaRPr lang="en-US"/>
          </a:p>
        </p:txBody>
      </p:sp>
    </p:spTree>
    <p:extLst>
      <p:ext uri="{BB962C8B-B14F-4D97-AF65-F5344CB8AC3E}">
        <p14:creationId xmlns:p14="http://schemas.microsoft.com/office/powerpoint/2010/main" val="3821484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57B4-E4ED-4B54-8B11-6403627651E3}"/>
              </a:ext>
            </a:extLst>
          </p:cNvPr>
          <p:cNvSpPr>
            <a:spLocks noGrp="1"/>
          </p:cNvSpPr>
          <p:nvPr>
            <p:ph type="title"/>
          </p:nvPr>
        </p:nvSpPr>
        <p:spPr/>
        <p:txBody>
          <a:bodyPr/>
          <a:lstStyle/>
          <a:p>
            <a:r>
              <a:rPr lang="en-US" dirty="0"/>
              <a:t>Biggest Pitfalls in Business Plans</a:t>
            </a:r>
          </a:p>
        </p:txBody>
      </p:sp>
      <p:sp>
        <p:nvSpPr>
          <p:cNvPr id="3" name="Content Placeholder 2">
            <a:extLst>
              <a:ext uri="{FF2B5EF4-FFF2-40B4-BE49-F238E27FC236}">
                <a16:creationId xmlns:a16="http://schemas.microsoft.com/office/drawing/2014/main" id="{1770E083-582E-43AD-9337-D8E2D481248D}"/>
              </a:ext>
            </a:extLst>
          </p:cNvPr>
          <p:cNvSpPr>
            <a:spLocks noGrp="1"/>
          </p:cNvSpPr>
          <p:nvPr>
            <p:ph idx="1"/>
          </p:nvPr>
        </p:nvSpPr>
        <p:spPr>
          <a:xfrm>
            <a:off x="838200" y="1334279"/>
            <a:ext cx="10515600" cy="4697972"/>
          </a:xfrm>
        </p:spPr>
        <p:txBody>
          <a:bodyPr>
            <a:normAutofit fontScale="85000" lnSpcReduction="20000"/>
          </a:bodyPr>
          <a:lstStyle/>
          <a:p>
            <a:r>
              <a:rPr lang="en-US" b="1" dirty="0"/>
              <a:t>Clarity</a:t>
            </a:r>
          </a:p>
          <a:p>
            <a:pPr lvl="1"/>
            <a:r>
              <a:rPr lang="en-US" dirty="0"/>
              <a:t>Big idea vs. details</a:t>
            </a:r>
          </a:p>
          <a:p>
            <a:pPr lvl="1"/>
            <a:r>
              <a:rPr lang="en-US" dirty="0"/>
              <a:t>Providing support</a:t>
            </a:r>
          </a:p>
          <a:p>
            <a:pPr lvl="1"/>
            <a:r>
              <a:rPr lang="en-US" dirty="0"/>
              <a:t>Writing style &amp; jargon</a:t>
            </a:r>
          </a:p>
          <a:p>
            <a:pPr lvl="1"/>
            <a:r>
              <a:rPr lang="en-US" dirty="0"/>
              <a:t>Misspelled words</a:t>
            </a:r>
          </a:p>
          <a:p>
            <a:r>
              <a:rPr lang="en-US" b="1" dirty="0"/>
              <a:t>Realism</a:t>
            </a:r>
          </a:p>
          <a:p>
            <a:pPr lvl="1"/>
            <a:r>
              <a:rPr lang="en-US" dirty="0"/>
              <a:t>Financials, market sizing, suppliers, etc. too optimistic</a:t>
            </a:r>
          </a:p>
          <a:p>
            <a:pPr lvl="1"/>
            <a:r>
              <a:rPr lang="en-US" dirty="0"/>
              <a:t>Not using what’s closest at hand</a:t>
            </a:r>
          </a:p>
          <a:p>
            <a:pPr lvl="1"/>
            <a:r>
              <a:rPr lang="en-US" dirty="0"/>
              <a:t>Provide  scenarios, be more conservative, bootstrap!</a:t>
            </a:r>
          </a:p>
          <a:p>
            <a:r>
              <a:rPr lang="en-US" b="1" dirty="0"/>
              <a:t>Flexibility vs. Rigidity</a:t>
            </a:r>
          </a:p>
          <a:p>
            <a:pPr lvl="1"/>
            <a:r>
              <a:rPr lang="en-US" dirty="0"/>
              <a:t>Predicting the unpredictable</a:t>
            </a:r>
          </a:p>
          <a:p>
            <a:pPr lvl="1"/>
            <a:r>
              <a:rPr lang="en-US" dirty="0"/>
              <a:t>Updating as needed</a:t>
            </a:r>
          </a:p>
          <a:p>
            <a:r>
              <a:rPr lang="en-US" b="1" dirty="0"/>
              <a:t>Continuity &amp; Consistency</a:t>
            </a:r>
          </a:p>
          <a:p>
            <a:pPr lvl="1"/>
            <a:r>
              <a:rPr lang="en-US" dirty="0"/>
              <a:t>Numbers</a:t>
            </a:r>
          </a:p>
          <a:p>
            <a:pPr lvl="1"/>
            <a:r>
              <a:rPr lang="en-US" dirty="0"/>
              <a:t>Verbiage</a:t>
            </a:r>
          </a:p>
          <a:p>
            <a:pPr marL="0" indent="0">
              <a:buNone/>
            </a:pPr>
            <a:endParaRPr lang="en-US" dirty="0"/>
          </a:p>
        </p:txBody>
      </p:sp>
      <p:sp>
        <p:nvSpPr>
          <p:cNvPr id="4" name="Slide Number Placeholder 3">
            <a:extLst>
              <a:ext uri="{FF2B5EF4-FFF2-40B4-BE49-F238E27FC236}">
                <a16:creationId xmlns:a16="http://schemas.microsoft.com/office/drawing/2014/main" id="{88F83083-BC49-4185-B017-11F14A37630B}"/>
              </a:ext>
            </a:extLst>
          </p:cNvPr>
          <p:cNvSpPr>
            <a:spLocks noGrp="1"/>
          </p:cNvSpPr>
          <p:nvPr>
            <p:ph type="sldNum" sz="quarter" idx="12"/>
          </p:nvPr>
        </p:nvSpPr>
        <p:spPr/>
        <p:txBody>
          <a:bodyPr/>
          <a:lstStyle/>
          <a:p>
            <a:fld id="{B1AB44B9-F1EC-4F4B-88D4-413245C9CD3E}" type="slidenum">
              <a:rPr lang="en-US" smtClean="0"/>
              <a:t>18</a:t>
            </a:fld>
            <a:endParaRPr lang="en-US"/>
          </a:p>
        </p:txBody>
      </p:sp>
    </p:spTree>
    <p:extLst>
      <p:ext uri="{BB962C8B-B14F-4D97-AF65-F5344CB8AC3E}">
        <p14:creationId xmlns:p14="http://schemas.microsoft.com/office/powerpoint/2010/main" val="93906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57B4-E4ED-4B54-8B11-6403627651E3}"/>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1770E083-582E-43AD-9337-D8E2D481248D}"/>
              </a:ext>
            </a:extLst>
          </p:cNvPr>
          <p:cNvSpPr>
            <a:spLocks noGrp="1"/>
          </p:cNvSpPr>
          <p:nvPr>
            <p:ph idx="1"/>
          </p:nvPr>
        </p:nvSpPr>
        <p:spPr>
          <a:xfrm>
            <a:off x="838200" y="1334279"/>
            <a:ext cx="10515600" cy="4697972"/>
          </a:xfrm>
        </p:spPr>
        <p:txBody>
          <a:bodyPr>
            <a:normAutofit lnSpcReduction="10000"/>
          </a:bodyPr>
          <a:lstStyle/>
          <a:p>
            <a:r>
              <a:rPr lang="en-US" b="1" dirty="0"/>
              <a:t>Determine what needs to go into the business planning process</a:t>
            </a:r>
          </a:p>
          <a:p>
            <a:pPr lvl="1"/>
            <a:r>
              <a:rPr lang="en-US" dirty="0"/>
              <a:t>What is your focus?</a:t>
            </a:r>
          </a:p>
          <a:p>
            <a:pPr lvl="1"/>
            <a:r>
              <a:rPr lang="en-US" dirty="0"/>
              <a:t>What are your expectations?</a:t>
            </a:r>
          </a:p>
          <a:p>
            <a:r>
              <a:rPr lang="en-US" b="1" dirty="0"/>
              <a:t>Start thinking about your teams:</a:t>
            </a:r>
          </a:p>
          <a:p>
            <a:pPr lvl="1"/>
            <a:r>
              <a:rPr lang="en-US" dirty="0"/>
              <a:t>Advisor/Mentor team, internal management team, and “BAIL Team”</a:t>
            </a:r>
          </a:p>
          <a:p>
            <a:pPr lvl="1"/>
            <a:r>
              <a:rPr lang="en-US" dirty="0"/>
              <a:t>(</a:t>
            </a:r>
            <a:r>
              <a:rPr lang="en-US" b="1" dirty="0"/>
              <a:t>B</a:t>
            </a:r>
            <a:r>
              <a:rPr lang="en-US" dirty="0"/>
              <a:t>anker/Lender, </a:t>
            </a:r>
            <a:r>
              <a:rPr lang="en-US" b="1" dirty="0"/>
              <a:t>A</a:t>
            </a:r>
            <a:r>
              <a:rPr lang="en-US" dirty="0"/>
              <a:t>ccountant/Bookkeeper, </a:t>
            </a:r>
            <a:r>
              <a:rPr lang="en-US" b="1" dirty="0"/>
              <a:t>I</a:t>
            </a:r>
            <a:r>
              <a:rPr lang="en-US" dirty="0"/>
              <a:t>nsurance Agent/Broker, </a:t>
            </a:r>
            <a:r>
              <a:rPr lang="en-US" b="1" dirty="0"/>
              <a:t>L</a:t>
            </a:r>
            <a:r>
              <a:rPr lang="en-US" dirty="0"/>
              <a:t>awyer)</a:t>
            </a:r>
          </a:p>
          <a:p>
            <a:r>
              <a:rPr lang="en-US" b="1" dirty="0"/>
              <a:t>Be sure to utilize both professional and social networks</a:t>
            </a:r>
            <a:endParaRPr lang="en-US" dirty="0"/>
          </a:p>
          <a:p>
            <a:r>
              <a:rPr lang="en-US" b="1" dirty="0"/>
              <a:t>Get immediate feedback</a:t>
            </a:r>
          </a:p>
          <a:p>
            <a:r>
              <a:rPr lang="en-US" b="1" dirty="0"/>
              <a:t>Tap into SBA’s Resource Partner Network</a:t>
            </a:r>
          </a:p>
          <a:p>
            <a:r>
              <a:rPr lang="en-US" b="1" dirty="0"/>
              <a:t>Ask the important “What if?” questions</a:t>
            </a:r>
          </a:p>
          <a:p>
            <a:pPr lvl="1"/>
            <a:r>
              <a:rPr lang="en-US" dirty="0"/>
              <a:t>How do you solve them?</a:t>
            </a:r>
          </a:p>
          <a:p>
            <a:pPr marL="0" indent="0">
              <a:buNone/>
            </a:pPr>
            <a:endParaRPr lang="en-US" dirty="0"/>
          </a:p>
        </p:txBody>
      </p:sp>
      <p:sp>
        <p:nvSpPr>
          <p:cNvPr id="4" name="Slide Number Placeholder 3">
            <a:extLst>
              <a:ext uri="{FF2B5EF4-FFF2-40B4-BE49-F238E27FC236}">
                <a16:creationId xmlns:a16="http://schemas.microsoft.com/office/drawing/2014/main" id="{88F83083-BC49-4185-B017-11F14A37630B}"/>
              </a:ext>
            </a:extLst>
          </p:cNvPr>
          <p:cNvSpPr>
            <a:spLocks noGrp="1"/>
          </p:cNvSpPr>
          <p:nvPr>
            <p:ph type="sldNum" sz="quarter" idx="12"/>
          </p:nvPr>
        </p:nvSpPr>
        <p:spPr/>
        <p:txBody>
          <a:bodyPr/>
          <a:lstStyle/>
          <a:p>
            <a:fld id="{B1AB44B9-F1EC-4F4B-88D4-413245C9CD3E}" type="slidenum">
              <a:rPr lang="en-US" smtClean="0"/>
              <a:t>19</a:t>
            </a:fld>
            <a:endParaRPr lang="en-US"/>
          </a:p>
        </p:txBody>
      </p:sp>
    </p:spTree>
    <p:extLst>
      <p:ext uri="{BB962C8B-B14F-4D97-AF65-F5344CB8AC3E}">
        <p14:creationId xmlns:p14="http://schemas.microsoft.com/office/powerpoint/2010/main" val="361760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A2E9-202A-44E3-B195-72703749EBDD}"/>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D464E2A5-85D9-4D6A-8EF3-045618DC6A28}"/>
              </a:ext>
            </a:extLst>
          </p:cNvPr>
          <p:cNvSpPr>
            <a:spLocks noGrp="1"/>
          </p:cNvSpPr>
          <p:nvPr>
            <p:ph idx="1"/>
          </p:nvPr>
        </p:nvSpPr>
        <p:spPr/>
        <p:txBody>
          <a:bodyPr/>
          <a:lstStyle/>
          <a:p>
            <a:r>
              <a:rPr lang="en-US" dirty="0"/>
              <a:t>Develop the basis for a business plan, understand how to move from a feasibility analysis to constructing a viable and fundable business plan. Additionally:</a:t>
            </a:r>
          </a:p>
          <a:p>
            <a:r>
              <a:rPr lang="en-US" dirty="0"/>
              <a:t>Identify the must-have sections and to focus them based on different types of stakeholder needs</a:t>
            </a:r>
          </a:p>
        </p:txBody>
      </p:sp>
      <p:sp>
        <p:nvSpPr>
          <p:cNvPr id="4" name="Slide Number Placeholder 3">
            <a:extLst>
              <a:ext uri="{FF2B5EF4-FFF2-40B4-BE49-F238E27FC236}">
                <a16:creationId xmlns:a16="http://schemas.microsoft.com/office/drawing/2014/main" id="{BAABA791-3FD5-450B-AAA2-850D2BD79A2E}"/>
              </a:ext>
            </a:extLst>
          </p:cNvPr>
          <p:cNvSpPr>
            <a:spLocks noGrp="1"/>
          </p:cNvSpPr>
          <p:nvPr>
            <p:ph type="sldNum" sz="quarter" idx="12"/>
          </p:nvPr>
        </p:nvSpPr>
        <p:spPr/>
        <p:txBody>
          <a:bodyPr/>
          <a:lstStyle/>
          <a:p>
            <a:fld id="{B1AB44B9-F1EC-4F4B-88D4-413245C9CD3E}" type="slidenum">
              <a:rPr lang="en-US" smtClean="0"/>
              <a:t>2</a:t>
            </a:fld>
            <a:endParaRPr lang="en-US"/>
          </a:p>
        </p:txBody>
      </p:sp>
      <p:sp>
        <p:nvSpPr>
          <p:cNvPr id="5" name="Subtitle 4">
            <a:extLst>
              <a:ext uri="{FF2B5EF4-FFF2-40B4-BE49-F238E27FC236}">
                <a16:creationId xmlns:a16="http://schemas.microsoft.com/office/drawing/2014/main" id="{0B3B58AD-35BF-4A4F-B058-1B9626BBFDEC}"/>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1174463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AF26-5C6F-4814-AC44-D0EC1893A5AF}"/>
              </a:ext>
            </a:extLst>
          </p:cNvPr>
          <p:cNvSpPr>
            <a:spLocks noGrp="1"/>
          </p:cNvSpPr>
          <p:nvPr>
            <p:ph type="title"/>
          </p:nvPr>
        </p:nvSpPr>
        <p:spPr/>
        <p:txBody>
          <a:bodyPr/>
          <a:lstStyle/>
          <a:p>
            <a:r>
              <a:rPr lang="en-US" dirty="0"/>
              <a:t>Upcoming Veteran Business Training Events</a:t>
            </a:r>
          </a:p>
        </p:txBody>
      </p:sp>
      <p:sp>
        <p:nvSpPr>
          <p:cNvPr id="3" name="Content Placeholder 2">
            <a:extLst>
              <a:ext uri="{FF2B5EF4-FFF2-40B4-BE49-F238E27FC236}">
                <a16:creationId xmlns:a16="http://schemas.microsoft.com/office/drawing/2014/main" id="{6272B0BF-45C9-4B1E-870E-76DBC2DB7DC1}"/>
              </a:ext>
            </a:extLst>
          </p:cNvPr>
          <p:cNvSpPr>
            <a:spLocks noGrp="1"/>
          </p:cNvSpPr>
          <p:nvPr>
            <p:ph idx="1"/>
          </p:nvPr>
        </p:nvSpPr>
        <p:spPr/>
        <p:txBody>
          <a:bodyPr/>
          <a:lstStyle/>
          <a:p>
            <a:r>
              <a:rPr lang="en-US" dirty="0"/>
              <a:t>Boots to Business Reboot</a:t>
            </a:r>
          </a:p>
          <a:p>
            <a:pPr lvl="1"/>
            <a:r>
              <a:rPr lang="en-US" dirty="0"/>
              <a:t>Entrepreneurial education and training program offered by SBA as part of the Department of Defense Transition Assistance Program (TAP)</a:t>
            </a:r>
          </a:p>
          <a:p>
            <a:pPr lvl="1"/>
            <a:r>
              <a:rPr lang="en-US" dirty="0"/>
              <a:t>One-day course provides an overview of entrepreneurship and applicable business ownership fundamentals.</a:t>
            </a:r>
          </a:p>
          <a:p>
            <a:pPr lvl="2"/>
            <a:r>
              <a:rPr lang="en-US" dirty="0"/>
              <a:t>Altoona, PA- Thursday, March 19</a:t>
            </a:r>
            <a:r>
              <a:rPr lang="en-US" baseline="30000" dirty="0"/>
              <a:t>th</a:t>
            </a:r>
            <a:endParaRPr lang="en-US" dirty="0"/>
          </a:p>
          <a:p>
            <a:pPr lvl="2"/>
            <a:r>
              <a:rPr lang="en-US" dirty="0"/>
              <a:t>Pittsburgh, PA- Friday, April 17</a:t>
            </a:r>
            <a:r>
              <a:rPr lang="en-US" baseline="30000" dirty="0"/>
              <a:t>th</a:t>
            </a:r>
          </a:p>
          <a:p>
            <a:pPr lvl="2"/>
            <a:r>
              <a:rPr lang="en-US" dirty="0"/>
              <a:t>Allentown, PA- Thursday, April 23</a:t>
            </a:r>
            <a:r>
              <a:rPr lang="en-US" baseline="30000" dirty="0"/>
              <a:t>rd</a:t>
            </a:r>
            <a:endParaRPr lang="en-US" dirty="0"/>
          </a:p>
          <a:p>
            <a:pPr marL="914400" lvl="2" indent="0">
              <a:buNone/>
            </a:pPr>
            <a:endParaRPr lang="en-US" dirty="0"/>
          </a:p>
          <a:p>
            <a:pPr lvl="1"/>
            <a:r>
              <a:rPr lang="en-US" dirty="0"/>
              <a:t>To sign up for a Reboot course, visit </a:t>
            </a:r>
            <a:r>
              <a:rPr lang="en-US" dirty="0">
                <a:hlinkClick r:id="rId3"/>
              </a:rPr>
              <a:t>https://sbavets.force.com/s</a:t>
            </a:r>
            <a:r>
              <a:rPr lang="en-US" dirty="0"/>
              <a:t> </a:t>
            </a:r>
          </a:p>
          <a:p>
            <a:pPr lvl="2"/>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114D919-E085-4F50-B0EE-22BD85FF3E6B}"/>
              </a:ext>
            </a:extLst>
          </p:cNvPr>
          <p:cNvSpPr>
            <a:spLocks noGrp="1"/>
          </p:cNvSpPr>
          <p:nvPr>
            <p:ph type="sldNum" sz="quarter" idx="12"/>
          </p:nvPr>
        </p:nvSpPr>
        <p:spPr/>
        <p:txBody>
          <a:bodyPr/>
          <a:lstStyle/>
          <a:p>
            <a:fld id="{B1AB44B9-F1EC-4F4B-88D4-413245C9CD3E}" type="slidenum">
              <a:rPr lang="en-US" smtClean="0"/>
              <a:t>20</a:t>
            </a:fld>
            <a:endParaRPr lang="en-US"/>
          </a:p>
        </p:txBody>
      </p:sp>
    </p:spTree>
    <p:extLst>
      <p:ext uri="{BB962C8B-B14F-4D97-AF65-F5344CB8AC3E}">
        <p14:creationId xmlns:p14="http://schemas.microsoft.com/office/powerpoint/2010/main" val="2423332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F30F-9D1B-4F1C-BB01-F9993AD8E8E9}"/>
              </a:ext>
            </a:extLst>
          </p:cNvPr>
          <p:cNvSpPr>
            <a:spLocks noGrp="1"/>
          </p:cNvSpPr>
          <p:nvPr>
            <p:ph type="ctrTitle"/>
          </p:nvPr>
        </p:nvSpPr>
        <p:spPr/>
        <p:txBody>
          <a:bodyPr/>
          <a:lstStyle/>
          <a:p>
            <a:r>
              <a:rPr lang="en-US" dirty="0"/>
              <a:t>Questions and Survey</a:t>
            </a:r>
          </a:p>
        </p:txBody>
      </p:sp>
      <p:sp>
        <p:nvSpPr>
          <p:cNvPr id="3" name="Subtitle 2">
            <a:extLst>
              <a:ext uri="{FF2B5EF4-FFF2-40B4-BE49-F238E27FC236}">
                <a16:creationId xmlns:a16="http://schemas.microsoft.com/office/drawing/2014/main" id="{CC076478-0105-4289-8082-07EB2A3CCC25}"/>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43F0E5CC-DDCC-41CA-9BE6-2857F8ACF815}"/>
              </a:ext>
            </a:extLst>
          </p:cNvPr>
          <p:cNvSpPr>
            <a:spLocks noGrp="1"/>
          </p:cNvSpPr>
          <p:nvPr>
            <p:ph type="body" sz="quarter" idx="10"/>
          </p:nvPr>
        </p:nvSpPr>
        <p:spPr/>
        <p:txBody>
          <a:bodyPr/>
          <a:lstStyle/>
          <a:p>
            <a:pPr algn="l"/>
            <a:r>
              <a:rPr lang="en-US" dirty="0"/>
              <a:t>Jonathan Bennett</a:t>
            </a:r>
          </a:p>
          <a:p>
            <a:pPr algn="l"/>
            <a:r>
              <a:rPr lang="en-US" dirty="0"/>
              <a:t>Veterans Business Development Officer</a:t>
            </a:r>
          </a:p>
          <a:p>
            <a:pPr algn="l"/>
            <a:r>
              <a:rPr lang="en-US" dirty="0"/>
              <a:t>Western Pennsylvania District Office</a:t>
            </a:r>
          </a:p>
          <a:p>
            <a:pPr algn="l"/>
            <a:r>
              <a:rPr lang="en-US" dirty="0"/>
              <a:t>412-395-6560 x107</a:t>
            </a:r>
          </a:p>
        </p:txBody>
      </p:sp>
    </p:spTree>
    <p:extLst>
      <p:ext uri="{BB962C8B-B14F-4D97-AF65-F5344CB8AC3E}">
        <p14:creationId xmlns:p14="http://schemas.microsoft.com/office/powerpoint/2010/main" val="19209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51F2C8-65DC-F640-9B5F-3B8D50879F30}"/>
              </a:ext>
            </a:extLst>
          </p:cNvPr>
          <p:cNvSpPr/>
          <p:nvPr/>
        </p:nvSpPr>
        <p:spPr>
          <a:xfrm>
            <a:off x="0" y="-16285"/>
            <a:ext cx="12192000" cy="6858000"/>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DB9CCE-0A03-744F-9138-34F1A54B3AA3}"/>
              </a:ext>
            </a:extLst>
          </p:cNvPr>
          <p:cNvSpPr>
            <a:spLocks noGrp="1"/>
          </p:cNvSpPr>
          <p:nvPr>
            <p:ph type="ctrTitle"/>
          </p:nvPr>
        </p:nvSpPr>
        <p:spPr>
          <a:xfrm>
            <a:off x="0" y="1122363"/>
            <a:ext cx="12192000" cy="2387600"/>
          </a:xfrm>
        </p:spPr>
        <p:txBody>
          <a:bodyPr>
            <a:noAutofit/>
          </a:bodyPr>
          <a:lstStyle/>
          <a:p>
            <a:r>
              <a:rPr lang="en-US" sz="9600" b="1" dirty="0">
                <a:solidFill>
                  <a:schemeClr val="bg1"/>
                </a:solidFill>
                <a:latin typeface="Source Sans Pro" panose="020B0503030403020204" pitchFamily="34" charset="0"/>
              </a:rPr>
              <a:t>How are we doing?</a:t>
            </a:r>
          </a:p>
        </p:txBody>
      </p:sp>
      <p:sp>
        <p:nvSpPr>
          <p:cNvPr id="3" name="Subtitle 2">
            <a:extLst>
              <a:ext uri="{FF2B5EF4-FFF2-40B4-BE49-F238E27FC236}">
                <a16:creationId xmlns:a16="http://schemas.microsoft.com/office/drawing/2014/main" id="{2D2767AC-D454-F34F-BA79-8CDB5F3C6B66}"/>
              </a:ext>
            </a:extLst>
          </p:cNvPr>
          <p:cNvSpPr>
            <a:spLocks noGrp="1"/>
          </p:cNvSpPr>
          <p:nvPr>
            <p:ph type="subTitle" idx="1"/>
          </p:nvPr>
        </p:nvSpPr>
        <p:spPr>
          <a:xfrm>
            <a:off x="1524000" y="3602038"/>
            <a:ext cx="9144000" cy="1209992"/>
          </a:xfrm>
        </p:spPr>
        <p:txBody>
          <a:bodyPr>
            <a:normAutofit lnSpcReduction="10000"/>
          </a:bodyPr>
          <a:lstStyle/>
          <a:p>
            <a:r>
              <a:rPr lang="en-US" sz="4400" b="1" dirty="0">
                <a:solidFill>
                  <a:srgbClr val="CC0000"/>
                </a:solidFill>
                <a:latin typeface="Source Sans Pro Semibold" panose="020B0503030403020204" pitchFamily="34" charset="0"/>
                <a:ea typeface="Source Sans Pro Semibold" panose="020B0503030403020204" pitchFamily="34" charset="0"/>
              </a:rPr>
              <a:t>Please take a minute to let us know</a:t>
            </a:r>
          </a:p>
          <a:p>
            <a:r>
              <a:rPr lang="en-US" sz="3200" b="1" dirty="0">
                <a:solidFill>
                  <a:schemeClr val="bg1"/>
                </a:solidFill>
              </a:rPr>
              <a:t>www.sba.gov/feedback</a:t>
            </a:r>
            <a:endParaRPr lang="en-US" sz="3200" dirty="0">
              <a:solidFill>
                <a:schemeClr val="bg1"/>
              </a:solidFill>
            </a:endParaRPr>
          </a:p>
          <a:p>
            <a:endParaRPr lang="en-US" b="1" dirty="0">
              <a:latin typeface="Source Sans Pro Semibold" panose="020B0503030403020204" pitchFamily="34" charset="0"/>
              <a:ea typeface="Source Sans Pro Semibold" panose="020B0503030403020204" pitchFamily="34" charset="0"/>
            </a:endParaRPr>
          </a:p>
          <a:p>
            <a:endParaRPr lang="en-US" dirty="0"/>
          </a:p>
        </p:txBody>
      </p:sp>
      <p:pic>
        <p:nvPicPr>
          <p:cNvPr id="5" name="Picture 4">
            <a:extLst>
              <a:ext uri="{FF2B5EF4-FFF2-40B4-BE49-F238E27FC236}">
                <a16:creationId xmlns:a16="http://schemas.microsoft.com/office/drawing/2014/main" id="{33EC086A-7C1E-FB42-A153-C0D09CFF9F6C}"/>
              </a:ext>
            </a:extLst>
          </p:cNvPr>
          <p:cNvPicPr>
            <a:picLocks noChangeAspect="1"/>
          </p:cNvPicPr>
          <p:nvPr/>
        </p:nvPicPr>
        <p:blipFill>
          <a:blip r:embed="rId2"/>
          <a:stretch>
            <a:fillRect/>
          </a:stretch>
        </p:blipFill>
        <p:spPr>
          <a:xfrm>
            <a:off x="4950618" y="80010"/>
            <a:ext cx="2290763" cy="2290763"/>
          </a:xfrm>
          <a:prstGeom prst="rect">
            <a:avLst/>
          </a:prstGeom>
        </p:spPr>
      </p:pic>
      <p:pic>
        <p:nvPicPr>
          <p:cNvPr id="9" name="Picture 8">
            <a:extLst>
              <a:ext uri="{FF2B5EF4-FFF2-40B4-BE49-F238E27FC236}">
                <a16:creationId xmlns:a16="http://schemas.microsoft.com/office/drawing/2014/main" id="{18C22688-D3E4-2040-81FD-3F11967B200A}"/>
              </a:ext>
            </a:extLst>
          </p:cNvPr>
          <p:cNvPicPr>
            <a:picLocks noChangeAspect="1"/>
          </p:cNvPicPr>
          <p:nvPr/>
        </p:nvPicPr>
        <p:blipFill>
          <a:blip r:embed="rId3"/>
          <a:stretch>
            <a:fillRect/>
          </a:stretch>
        </p:blipFill>
        <p:spPr>
          <a:xfrm>
            <a:off x="5561011" y="5329236"/>
            <a:ext cx="1069975" cy="1069975"/>
          </a:xfrm>
          <a:prstGeom prst="rect">
            <a:avLst/>
          </a:prstGeom>
        </p:spPr>
      </p:pic>
    </p:spTree>
    <p:extLst>
      <p:ext uri="{BB962C8B-B14F-4D97-AF65-F5344CB8AC3E}">
        <p14:creationId xmlns:p14="http://schemas.microsoft.com/office/powerpoint/2010/main" val="6615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A2E9-202A-44E3-B195-72703749EBDD}"/>
              </a:ext>
            </a:extLst>
          </p:cNvPr>
          <p:cNvSpPr>
            <a:spLocks noGrp="1"/>
          </p:cNvSpPr>
          <p:nvPr>
            <p:ph type="title"/>
          </p:nvPr>
        </p:nvSpPr>
        <p:spPr/>
        <p:txBody>
          <a:bodyPr>
            <a:normAutofit fontScale="90000"/>
          </a:bodyPr>
          <a:lstStyle/>
          <a:p>
            <a:r>
              <a:rPr lang="en-US" sz="4800" dirty="0"/>
              <a:t>Agenda</a:t>
            </a:r>
            <a:r>
              <a:rPr lang="en-US" dirty="0"/>
              <a:t>	</a:t>
            </a:r>
          </a:p>
        </p:txBody>
      </p:sp>
      <p:sp>
        <p:nvSpPr>
          <p:cNvPr id="3" name="Content Placeholder 2">
            <a:extLst>
              <a:ext uri="{FF2B5EF4-FFF2-40B4-BE49-F238E27FC236}">
                <a16:creationId xmlns:a16="http://schemas.microsoft.com/office/drawing/2014/main" id="{D464E2A5-85D9-4D6A-8EF3-045618DC6A28}"/>
              </a:ext>
            </a:extLst>
          </p:cNvPr>
          <p:cNvSpPr>
            <a:spLocks noGrp="1"/>
          </p:cNvSpPr>
          <p:nvPr>
            <p:ph idx="1"/>
          </p:nvPr>
        </p:nvSpPr>
        <p:spPr/>
        <p:txBody>
          <a:bodyPr>
            <a:normAutofit/>
          </a:bodyPr>
          <a:lstStyle/>
          <a:p>
            <a:r>
              <a:rPr lang="en-US" sz="4000" dirty="0"/>
              <a:t>Approach to Business Planning</a:t>
            </a:r>
          </a:p>
          <a:p>
            <a:pPr lvl="1"/>
            <a:r>
              <a:rPr lang="en-US" sz="4000" dirty="0"/>
              <a:t>Why?</a:t>
            </a:r>
          </a:p>
          <a:p>
            <a:pPr lvl="1"/>
            <a:r>
              <a:rPr lang="en-US" sz="4000" dirty="0"/>
              <a:t>When?</a:t>
            </a:r>
          </a:p>
          <a:p>
            <a:pPr lvl="1"/>
            <a:r>
              <a:rPr lang="en-US" sz="4000" dirty="0"/>
              <a:t>Contents &amp; Tools</a:t>
            </a:r>
          </a:p>
          <a:p>
            <a:pPr lvl="1"/>
            <a:r>
              <a:rPr lang="en-US" sz="4000" dirty="0"/>
              <a:t>Pitfalls</a:t>
            </a:r>
          </a:p>
        </p:txBody>
      </p:sp>
      <p:sp>
        <p:nvSpPr>
          <p:cNvPr id="4" name="Slide Number Placeholder 3">
            <a:extLst>
              <a:ext uri="{FF2B5EF4-FFF2-40B4-BE49-F238E27FC236}">
                <a16:creationId xmlns:a16="http://schemas.microsoft.com/office/drawing/2014/main" id="{BAABA791-3FD5-450B-AAA2-850D2BD79A2E}"/>
              </a:ext>
            </a:extLst>
          </p:cNvPr>
          <p:cNvSpPr>
            <a:spLocks noGrp="1"/>
          </p:cNvSpPr>
          <p:nvPr>
            <p:ph type="sldNum" sz="quarter" idx="12"/>
          </p:nvPr>
        </p:nvSpPr>
        <p:spPr/>
        <p:txBody>
          <a:bodyPr/>
          <a:lstStyle/>
          <a:p>
            <a:fld id="{B1AB44B9-F1EC-4F4B-88D4-413245C9CD3E}" type="slidenum">
              <a:rPr lang="en-US" smtClean="0"/>
              <a:t>3</a:t>
            </a:fld>
            <a:endParaRPr lang="en-US"/>
          </a:p>
        </p:txBody>
      </p:sp>
      <p:sp>
        <p:nvSpPr>
          <p:cNvPr id="5" name="Subtitle 4">
            <a:extLst>
              <a:ext uri="{FF2B5EF4-FFF2-40B4-BE49-F238E27FC236}">
                <a16:creationId xmlns:a16="http://schemas.microsoft.com/office/drawing/2014/main" id="{0B3B58AD-35BF-4A4F-B058-1B9626BBFDEC}"/>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21958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833A-F2F0-424B-A9C2-A7A49794BEEA}"/>
              </a:ext>
            </a:extLst>
          </p:cNvPr>
          <p:cNvSpPr>
            <a:spLocks noGrp="1"/>
          </p:cNvSpPr>
          <p:nvPr>
            <p:ph type="title"/>
          </p:nvPr>
        </p:nvSpPr>
        <p:spPr/>
        <p:txBody>
          <a:bodyPr>
            <a:noAutofit/>
          </a:bodyPr>
          <a:lstStyle/>
          <a:p>
            <a:r>
              <a:rPr lang="en-US" sz="4000" dirty="0"/>
              <a:t>A few thoughts…..</a:t>
            </a:r>
          </a:p>
        </p:txBody>
      </p:sp>
      <p:sp>
        <p:nvSpPr>
          <p:cNvPr id="3" name="Content Placeholder 2">
            <a:extLst>
              <a:ext uri="{FF2B5EF4-FFF2-40B4-BE49-F238E27FC236}">
                <a16:creationId xmlns:a16="http://schemas.microsoft.com/office/drawing/2014/main" id="{AD1039AE-CB70-4D77-8D7D-1AADBFE83B27}"/>
              </a:ext>
            </a:extLst>
          </p:cNvPr>
          <p:cNvSpPr>
            <a:spLocks noGrp="1"/>
          </p:cNvSpPr>
          <p:nvPr>
            <p:ph idx="1"/>
          </p:nvPr>
        </p:nvSpPr>
        <p:spPr/>
        <p:txBody>
          <a:bodyPr/>
          <a:lstStyle/>
          <a:p>
            <a:r>
              <a:rPr lang="en-US" sz="3200" dirty="0"/>
              <a:t>“If you fail to plan, you plan to fail.”</a:t>
            </a:r>
          </a:p>
          <a:p>
            <a:pPr marL="457200" lvl="1" indent="0">
              <a:buNone/>
            </a:pPr>
            <a:r>
              <a:rPr lang="en-US" sz="3200" dirty="0"/>
              <a:t>-Benjamin Franklin</a:t>
            </a:r>
          </a:p>
          <a:p>
            <a:pPr marL="457200" lvl="1" indent="0">
              <a:buNone/>
            </a:pPr>
            <a:endParaRPr lang="en-US" dirty="0"/>
          </a:p>
          <a:p>
            <a:r>
              <a:rPr lang="en-US" sz="3200" dirty="0"/>
              <a:t>“In preparing for battle I have always found that plans are useless, but planning is indispensable.”</a:t>
            </a:r>
          </a:p>
          <a:p>
            <a:pPr marL="457200" lvl="1" indent="0">
              <a:buNone/>
            </a:pPr>
            <a:r>
              <a:rPr lang="en-US" sz="3200" dirty="0"/>
              <a:t>-Dwight Eisenhower</a:t>
            </a:r>
          </a:p>
        </p:txBody>
      </p:sp>
      <p:sp>
        <p:nvSpPr>
          <p:cNvPr id="4" name="Slide Number Placeholder 3">
            <a:extLst>
              <a:ext uri="{FF2B5EF4-FFF2-40B4-BE49-F238E27FC236}">
                <a16:creationId xmlns:a16="http://schemas.microsoft.com/office/drawing/2014/main" id="{B1E504CE-1886-4212-8325-71588DB90751}"/>
              </a:ext>
            </a:extLst>
          </p:cNvPr>
          <p:cNvSpPr>
            <a:spLocks noGrp="1"/>
          </p:cNvSpPr>
          <p:nvPr>
            <p:ph type="sldNum" sz="quarter" idx="12"/>
          </p:nvPr>
        </p:nvSpPr>
        <p:spPr/>
        <p:txBody>
          <a:bodyPr/>
          <a:lstStyle/>
          <a:p>
            <a:fld id="{B1AB44B9-F1EC-4F4B-88D4-413245C9CD3E}" type="slidenum">
              <a:rPr lang="en-US" smtClean="0"/>
              <a:t>4</a:t>
            </a:fld>
            <a:endParaRPr lang="en-US"/>
          </a:p>
        </p:txBody>
      </p:sp>
      <p:sp>
        <p:nvSpPr>
          <p:cNvPr id="5" name="Subtitle 4">
            <a:extLst>
              <a:ext uri="{FF2B5EF4-FFF2-40B4-BE49-F238E27FC236}">
                <a16:creationId xmlns:a16="http://schemas.microsoft.com/office/drawing/2014/main" id="{BBCBA2F8-C275-4177-A31C-0B92C434C8AC}"/>
              </a:ext>
            </a:extLst>
          </p:cNvPr>
          <p:cNvSpPr>
            <a:spLocks noGrp="1"/>
          </p:cNvSpPr>
          <p:nvPr>
            <p:ph type="subTitle" idx="13"/>
          </p:nvPr>
        </p:nvSpPr>
        <p:spPr>
          <a:xfrm>
            <a:off x="838200" y="1118205"/>
            <a:ext cx="10515600" cy="696071"/>
          </a:xfrm>
        </p:spPr>
        <p:txBody>
          <a:bodyPr/>
          <a:lstStyle/>
          <a:p>
            <a:endParaRPr lang="en-US" dirty="0"/>
          </a:p>
        </p:txBody>
      </p:sp>
    </p:spTree>
    <p:extLst>
      <p:ext uri="{BB962C8B-B14F-4D97-AF65-F5344CB8AC3E}">
        <p14:creationId xmlns:p14="http://schemas.microsoft.com/office/powerpoint/2010/main" val="22800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329-4513-482E-89D5-FA2C53A59AFB}"/>
              </a:ext>
            </a:extLst>
          </p:cNvPr>
          <p:cNvSpPr>
            <a:spLocks noGrp="1"/>
          </p:cNvSpPr>
          <p:nvPr>
            <p:ph type="title"/>
          </p:nvPr>
        </p:nvSpPr>
        <p:spPr/>
        <p:txBody>
          <a:bodyPr/>
          <a:lstStyle/>
          <a:p>
            <a:r>
              <a:rPr lang="en-US" dirty="0"/>
              <a:t>Why write a business plan?</a:t>
            </a:r>
          </a:p>
        </p:txBody>
      </p:sp>
      <p:sp>
        <p:nvSpPr>
          <p:cNvPr id="3" name="Content Placeholder 2">
            <a:extLst>
              <a:ext uri="{FF2B5EF4-FFF2-40B4-BE49-F238E27FC236}">
                <a16:creationId xmlns:a16="http://schemas.microsoft.com/office/drawing/2014/main" id="{7EFF3C66-9CF8-48D5-ADB7-3928E431EDBA}"/>
              </a:ext>
            </a:extLst>
          </p:cNvPr>
          <p:cNvSpPr>
            <a:spLocks noGrp="1"/>
          </p:cNvSpPr>
          <p:nvPr>
            <p:ph idx="1"/>
          </p:nvPr>
        </p:nvSpPr>
        <p:spPr/>
        <p:txBody>
          <a:bodyPr>
            <a:normAutofit fontScale="92500" lnSpcReduction="20000"/>
          </a:bodyPr>
          <a:lstStyle/>
          <a:p>
            <a:r>
              <a:rPr lang="en-US" dirty="0"/>
              <a:t>Decision Making</a:t>
            </a:r>
          </a:p>
          <a:p>
            <a:pPr lvl="1"/>
            <a:r>
              <a:rPr lang="en-US" dirty="0"/>
              <a:t>As an evaluation tool for making strategic choices</a:t>
            </a:r>
          </a:p>
          <a:p>
            <a:pPr lvl="1"/>
            <a:endParaRPr lang="en-US" dirty="0"/>
          </a:p>
          <a:p>
            <a:r>
              <a:rPr lang="en-US" dirty="0"/>
              <a:t>Communication!</a:t>
            </a:r>
          </a:p>
          <a:p>
            <a:pPr lvl="1"/>
            <a:r>
              <a:rPr lang="en-US" dirty="0"/>
              <a:t>Necessary to get loans, investment, supplies, employees, etc.</a:t>
            </a:r>
          </a:p>
          <a:p>
            <a:pPr marL="457200" lvl="1" indent="0">
              <a:buNone/>
            </a:pPr>
            <a:endParaRPr lang="en-US" dirty="0"/>
          </a:p>
          <a:p>
            <a:r>
              <a:rPr lang="en-US" dirty="0"/>
              <a:t>Analysis!</a:t>
            </a:r>
          </a:p>
          <a:p>
            <a:pPr lvl="1"/>
            <a:r>
              <a:rPr lang="en-US" dirty="0"/>
              <a:t>Thinking/finding critical areas before investing cash, time</a:t>
            </a:r>
          </a:p>
          <a:p>
            <a:pPr marL="457200" lvl="1" indent="0">
              <a:buNone/>
            </a:pPr>
            <a:endParaRPr lang="en-US" dirty="0"/>
          </a:p>
          <a:p>
            <a:r>
              <a:rPr lang="en-US" dirty="0"/>
              <a:t>Guide to action!</a:t>
            </a:r>
          </a:p>
          <a:p>
            <a:pPr lvl="1"/>
            <a:r>
              <a:rPr lang="en-US" dirty="0"/>
              <a:t>How to do things, when and with what</a:t>
            </a:r>
          </a:p>
          <a:p>
            <a:pPr lvl="1"/>
            <a:r>
              <a:rPr lang="en-US" dirty="0"/>
              <a:t>Taking insurmountable task into smaller, more manageable ones</a:t>
            </a:r>
          </a:p>
          <a:p>
            <a:pPr marL="457200" lvl="1" indent="0">
              <a:buNone/>
            </a:pPr>
            <a:endParaRPr lang="en-US" dirty="0"/>
          </a:p>
        </p:txBody>
      </p:sp>
      <p:sp>
        <p:nvSpPr>
          <p:cNvPr id="4" name="Slide Number Placeholder 3">
            <a:extLst>
              <a:ext uri="{FF2B5EF4-FFF2-40B4-BE49-F238E27FC236}">
                <a16:creationId xmlns:a16="http://schemas.microsoft.com/office/drawing/2014/main" id="{DA659993-F202-42A3-B836-9529C15EDA1C}"/>
              </a:ext>
            </a:extLst>
          </p:cNvPr>
          <p:cNvSpPr>
            <a:spLocks noGrp="1"/>
          </p:cNvSpPr>
          <p:nvPr>
            <p:ph type="sldNum" sz="quarter" idx="12"/>
          </p:nvPr>
        </p:nvSpPr>
        <p:spPr/>
        <p:txBody>
          <a:bodyPr/>
          <a:lstStyle/>
          <a:p>
            <a:fld id="{B1AB44B9-F1EC-4F4B-88D4-413245C9CD3E}" type="slidenum">
              <a:rPr lang="en-US" smtClean="0"/>
              <a:t>5</a:t>
            </a:fld>
            <a:endParaRPr lang="en-US"/>
          </a:p>
        </p:txBody>
      </p:sp>
      <p:sp>
        <p:nvSpPr>
          <p:cNvPr id="5" name="Subtitle 4">
            <a:extLst>
              <a:ext uri="{FF2B5EF4-FFF2-40B4-BE49-F238E27FC236}">
                <a16:creationId xmlns:a16="http://schemas.microsoft.com/office/drawing/2014/main" id="{A7631F52-5325-4081-8289-973E01A8E2D0}"/>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175273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329-4513-482E-89D5-FA2C53A59AFB}"/>
              </a:ext>
            </a:extLst>
          </p:cNvPr>
          <p:cNvSpPr>
            <a:spLocks noGrp="1"/>
          </p:cNvSpPr>
          <p:nvPr>
            <p:ph type="title"/>
          </p:nvPr>
        </p:nvSpPr>
        <p:spPr/>
        <p:txBody>
          <a:bodyPr/>
          <a:lstStyle/>
          <a:p>
            <a:r>
              <a:rPr lang="en-US" dirty="0"/>
              <a:t>When to do it?</a:t>
            </a:r>
          </a:p>
        </p:txBody>
      </p:sp>
      <p:sp>
        <p:nvSpPr>
          <p:cNvPr id="3" name="Content Placeholder 2">
            <a:extLst>
              <a:ext uri="{FF2B5EF4-FFF2-40B4-BE49-F238E27FC236}">
                <a16:creationId xmlns:a16="http://schemas.microsoft.com/office/drawing/2014/main" id="{7EFF3C66-9CF8-48D5-ADB7-3928E431EDBA}"/>
              </a:ext>
            </a:extLst>
          </p:cNvPr>
          <p:cNvSpPr>
            <a:spLocks noGrp="1"/>
          </p:cNvSpPr>
          <p:nvPr>
            <p:ph idx="1"/>
          </p:nvPr>
        </p:nvSpPr>
        <p:spPr>
          <a:xfrm>
            <a:off x="838200" y="1324947"/>
            <a:ext cx="10515600" cy="4707303"/>
          </a:xfrm>
        </p:spPr>
        <p:txBody>
          <a:bodyPr>
            <a:normAutofit lnSpcReduction="10000"/>
          </a:bodyPr>
          <a:lstStyle/>
          <a:p>
            <a:r>
              <a:rPr lang="en-US" dirty="0"/>
              <a:t>Before you get started</a:t>
            </a:r>
          </a:p>
          <a:p>
            <a:pPr lvl="1"/>
            <a:endParaRPr lang="en-US" dirty="0"/>
          </a:p>
          <a:p>
            <a:r>
              <a:rPr lang="en-US" dirty="0"/>
              <a:t>When you need money, “stuff” &amp; people</a:t>
            </a:r>
          </a:p>
          <a:p>
            <a:pPr marL="0" indent="0">
              <a:buNone/>
            </a:pPr>
            <a:endParaRPr lang="en-US" dirty="0"/>
          </a:p>
          <a:p>
            <a:r>
              <a:rPr lang="en-US" dirty="0"/>
              <a:t>As a regular part of running your business</a:t>
            </a:r>
          </a:p>
          <a:p>
            <a:pPr marL="0" indent="0">
              <a:buNone/>
            </a:pPr>
            <a:endParaRPr lang="en-US" dirty="0"/>
          </a:p>
          <a:p>
            <a:r>
              <a:rPr lang="en-US" dirty="0"/>
              <a:t>Remember it is an on-going process, not a </a:t>
            </a:r>
            <a:r>
              <a:rPr lang="en-US" u="sng" dirty="0"/>
              <a:t>one-time</a:t>
            </a:r>
            <a:r>
              <a:rPr lang="en-US" dirty="0"/>
              <a:t> event.</a:t>
            </a:r>
          </a:p>
          <a:p>
            <a:pPr marL="0" indent="0">
              <a:buNone/>
            </a:pPr>
            <a:endParaRPr lang="en-US" dirty="0"/>
          </a:p>
          <a:p>
            <a:r>
              <a:rPr lang="en-US" b="1" dirty="0">
                <a:solidFill>
                  <a:srgbClr val="FF0000"/>
                </a:solidFill>
              </a:rPr>
              <a:t>CAVEAT</a:t>
            </a:r>
            <a:r>
              <a:rPr lang="en-US" dirty="0"/>
              <a:t>: All of the above depends on what you are doing, your goals, and what your needs are.</a:t>
            </a:r>
          </a:p>
        </p:txBody>
      </p:sp>
      <p:sp>
        <p:nvSpPr>
          <p:cNvPr id="4" name="Slide Number Placeholder 3">
            <a:extLst>
              <a:ext uri="{FF2B5EF4-FFF2-40B4-BE49-F238E27FC236}">
                <a16:creationId xmlns:a16="http://schemas.microsoft.com/office/drawing/2014/main" id="{DA659993-F202-42A3-B836-9529C15EDA1C}"/>
              </a:ext>
            </a:extLst>
          </p:cNvPr>
          <p:cNvSpPr>
            <a:spLocks noGrp="1"/>
          </p:cNvSpPr>
          <p:nvPr>
            <p:ph type="sldNum" sz="quarter" idx="12"/>
          </p:nvPr>
        </p:nvSpPr>
        <p:spPr/>
        <p:txBody>
          <a:bodyPr/>
          <a:lstStyle/>
          <a:p>
            <a:fld id="{B1AB44B9-F1EC-4F4B-88D4-413245C9CD3E}" type="slidenum">
              <a:rPr lang="en-US" smtClean="0"/>
              <a:t>6</a:t>
            </a:fld>
            <a:endParaRPr lang="en-US"/>
          </a:p>
        </p:txBody>
      </p:sp>
    </p:spTree>
    <p:extLst>
      <p:ext uri="{BB962C8B-B14F-4D97-AF65-F5344CB8AC3E}">
        <p14:creationId xmlns:p14="http://schemas.microsoft.com/office/powerpoint/2010/main" val="87796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3548-5EB7-4EF1-B27F-0E3A43F155F2}"/>
              </a:ext>
            </a:extLst>
          </p:cNvPr>
          <p:cNvSpPr>
            <a:spLocks noGrp="1"/>
          </p:cNvSpPr>
          <p:nvPr>
            <p:ph type="title"/>
          </p:nvPr>
        </p:nvSpPr>
        <p:spPr/>
        <p:txBody>
          <a:bodyPr>
            <a:normAutofit/>
          </a:bodyPr>
          <a:lstStyle/>
          <a:p>
            <a:r>
              <a:rPr lang="en-US" sz="4800" dirty="0"/>
              <a:t>What’s in the plan?</a:t>
            </a:r>
          </a:p>
        </p:txBody>
      </p:sp>
      <p:sp>
        <p:nvSpPr>
          <p:cNvPr id="3" name="Content Placeholder 2">
            <a:extLst>
              <a:ext uri="{FF2B5EF4-FFF2-40B4-BE49-F238E27FC236}">
                <a16:creationId xmlns:a16="http://schemas.microsoft.com/office/drawing/2014/main" id="{C61E83D1-6D24-47D5-B2B3-E745F5060C4A}"/>
              </a:ext>
            </a:extLst>
          </p:cNvPr>
          <p:cNvSpPr>
            <a:spLocks noGrp="1"/>
          </p:cNvSpPr>
          <p:nvPr>
            <p:ph sz="half" idx="1"/>
          </p:nvPr>
        </p:nvSpPr>
        <p:spPr/>
        <p:txBody>
          <a:bodyPr/>
          <a:lstStyle/>
          <a:p>
            <a:r>
              <a:rPr lang="en-US" dirty="0"/>
              <a:t>Your Concept</a:t>
            </a:r>
          </a:p>
          <a:p>
            <a:r>
              <a:rPr lang="en-US" dirty="0"/>
              <a:t>Industry Description</a:t>
            </a:r>
          </a:p>
          <a:p>
            <a:r>
              <a:rPr lang="en-US" dirty="0"/>
              <a:t>Market Analysis</a:t>
            </a:r>
          </a:p>
          <a:p>
            <a:r>
              <a:rPr lang="en-US" dirty="0"/>
              <a:t>Economics of the Business</a:t>
            </a:r>
          </a:p>
          <a:p>
            <a:r>
              <a:rPr lang="en-US" dirty="0"/>
              <a:t>Marketing Strategy</a:t>
            </a:r>
          </a:p>
          <a:p>
            <a:r>
              <a:rPr lang="en-US" dirty="0"/>
              <a:t>Operations</a:t>
            </a:r>
          </a:p>
        </p:txBody>
      </p:sp>
      <p:sp>
        <p:nvSpPr>
          <p:cNvPr id="4" name="Content Placeholder 3">
            <a:extLst>
              <a:ext uri="{FF2B5EF4-FFF2-40B4-BE49-F238E27FC236}">
                <a16:creationId xmlns:a16="http://schemas.microsoft.com/office/drawing/2014/main" id="{614FF5E1-8647-4C28-AE9B-278E900C8375}"/>
              </a:ext>
            </a:extLst>
          </p:cNvPr>
          <p:cNvSpPr>
            <a:spLocks noGrp="1"/>
          </p:cNvSpPr>
          <p:nvPr>
            <p:ph sz="half" idx="2"/>
          </p:nvPr>
        </p:nvSpPr>
        <p:spPr/>
        <p:txBody>
          <a:bodyPr/>
          <a:lstStyle/>
          <a:p>
            <a:r>
              <a:rPr lang="en-US" dirty="0"/>
              <a:t>Management Team</a:t>
            </a:r>
          </a:p>
          <a:p>
            <a:r>
              <a:rPr lang="en-US" dirty="0"/>
              <a:t>Risk &amp; Assumptions</a:t>
            </a:r>
          </a:p>
          <a:p>
            <a:r>
              <a:rPr lang="en-US" dirty="0"/>
              <a:t>Timeline</a:t>
            </a:r>
          </a:p>
          <a:p>
            <a:r>
              <a:rPr lang="en-US" dirty="0"/>
              <a:t>Financial Projections</a:t>
            </a:r>
          </a:p>
          <a:p>
            <a:r>
              <a:rPr lang="en-US" dirty="0"/>
              <a:t>Offering</a:t>
            </a:r>
          </a:p>
        </p:txBody>
      </p:sp>
      <p:sp>
        <p:nvSpPr>
          <p:cNvPr id="5" name="Slide Number Placeholder 4">
            <a:extLst>
              <a:ext uri="{FF2B5EF4-FFF2-40B4-BE49-F238E27FC236}">
                <a16:creationId xmlns:a16="http://schemas.microsoft.com/office/drawing/2014/main" id="{5219D92A-CF77-4EA7-A702-1BFA5A028D1F}"/>
              </a:ext>
            </a:extLst>
          </p:cNvPr>
          <p:cNvSpPr>
            <a:spLocks noGrp="1"/>
          </p:cNvSpPr>
          <p:nvPr>
            <p:ph type="sldNum" sz="quarter" idx="12"/>
          </p:nvPr>
        </p:nvSpPr>
        <p:spPr/>
        <p:txBody>
          <a:bodyPr/>
          <a:lstStyle/>
          <a:p>
            <a:fld id="{B1AB44B9-F1EC-4F4B-88D4-413245C9CD3E}" type="slidenum">
              <a:rPr lang="en-US" smtClean="0"/>
              <a:t>7</a:t>
            </a:fld>
            <a:endParaRPr lang="en-US"/>
          </a:p>
        </p:txBody>
      </p:sp>
    </p:spTree>
    <p:extLst>
      <p:ext uri="{BB962C8B-B14F-4D97-AF65-F5344CB8AC3E}">
        <p14:creationId xmlns:p14="http://schemas.microsoft.com/office/powerpoint/2010/main" val="146852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329-4513-482E-89D5-FA2C53A59AFB}"/>
              </a:ext>
            </a:extLst>
          </p:cNvPr>
          <p:cNvSpPr>
            <a:spLocks noGrp="1"/>
          </p:cNvSpPr>
          <p:nvPr>
            <p:ph type="title"/>
          </p:nvPr>
        </p:nvSpPr>
        <p:spPr/>
        <p:txBody>
          <a:bodyPr/>
          <a:lstStyle/>
          <a:p>
            <a:r>
              <a:rPr lang="en-US" dirty="0"/>
              <a:t>What’s in the plan?</a:t>
            </a:r>
          </a:p>
        </p:txBody>
      </p:sp>
      <p:sp>
        <p:nvSpPr>
          <p:cNvPr id="3" name="Content Placeholder 2">
            <a:extLst>
              <a:ext uri="{FF2B5EF4-FFF2-40B4-BE49-F238E27FC236}">
                <a16:creationId xmlns:a16="http://schemas.microsoft.com/office/drawing/2014/main" id="{7EFF3C66-9CF8-48D5-ADB7-3928E431EDBA}"/>
              </a:ext>
            </a:extLst>
          </p:cNvPr>
          <p:cNvSpPr>
            <a:spLocks noGrp="1"/>
          </p:cNvSpPr>
          <p:nvPr>
            <p:ph idx="1"/>
          </p:nvPr>
        </p:nvSpPr>
        <p:spPr>
          <a:xfrm>
            <a:off x="838200" y="1324947"/>
            <a:ext cx="10515600" cy="4707303"/>
          </a:xfrm>
        </p:spPr>
        <p:txBody>
          <a:bodyPr>
            <a:normAutofit/>
          </a:bodyPr>
          <a:lstStyle/>
          <a:p>
            <a:pPr marL="0" indent="0">
              <a:buNone/>
            </a:pPr>
            <a:endParaRPr lang="en-US" dirty="0"/>
          </a:p>
          <a:p>
            <a:pPr marL="0" indent="0" algn="ctr">
              <a:buNone/>
            </a:pPr>
            <a:r>
              <a:rPr lang="en-US" b="1" dirty="0"/>
              <a:t>Leverage the selected tools:</a:t>
            </a:r>
            <a:endParaRPr lang="en-US" dirty="0"/>
          </a:p>
          <a:p>
            <a:r>
              <a:rPr lang="en-US" dirty="0"/>
              <a:t>Lean Business Model Canvas</a:t>
            </a:r>
          </a:p>
          <a:p>
            <a:pPr lvl="1"/>
            <a:r>
              <a:rPr lang="en-US" dirty="0">
                <a:hlinkClick r:id="rId3"/>
              </a:rPr>
              <a:t>https://www.strategyzer.com/canvas/business-model-canvas</a:t>
            </a:r>
            <a:endParaRPr lang="en-US" dirty="0"/>
          </a:p>
          <a:p>
            <a:pPr lvl="1"/>
            <a:endParaRPr lang="en-US" dirty="0"/>
          </a:p>
          <a:p>
            <a:r>
              <a:rPr lang="en-US" dirty="0"/>
              <a:t>Really Big Value Idea Sketchpad</a:t>
            </a:r>
          </a:p>
          <a:p>
            <a:pPr lvl="1"/>
            <a:r>
              <a:rPr lang="en-US" dirty="0">
                <a:hlinkClick r:id="rId4"/>
              </a:rPr>
              <a:t>https://www.straightupbusiness.institute/courses/idea-maker/</a:t>
            </a:r>
            <a:r>
              <a:rPr lang="en-US" dirty="0"/>
              <a:t> </a:t>
            </a:r>
          </a:p>
          <a:p>
            <a:pPr marL="0" indent="0">
              <a:buNone/>
            </a:pPr>
            <a:r>
              <a:rPr lang="en-US" dirty="0"/>
              <a:t>	</a:t>
            </a:r>
          </a:p>
        </p:txBody>
      </p:sp>
      <p:sp>
        <p:nvSpPr>
          <p:cNvPr id="4" name="Slide Number Placeholder 3">
            <a:extLst>
              <a:ext uri="{FF2B5EF4-FFF2-40B4-BE49-F238E27FC236}">
                <a16:creationId xmlns:a16="http://schemas.microsoft.com/office/drawing/2014/main" id="{DA659993-F202-42A3-B836-9529C15EDA1C}"/>
              </a:ext>
            </a:extLst>
          </p:cNvPr>
          <p:cNvSpPr>
            <a:spLocks noGrp="1"/>
          </p:cNvSpPr>
          <p:nvPr>
            <p:ph type="sldNum" sz="quarter" idx="12"/>
          </p:nvPr>
        </p:nvSpPr>
        <p:spPr/>
        <p:txBody>
          <a:bodyPr/>
          <a:lstStyle/>
          <a:p>
            <a:fld id="{B1AB44B9-F1EC-4F4B-88D4-413245C9CD3E}" type="slidenum">
              <a:rPr lang="en-US" smtClean="0"/>
              <a:t>8</a:t>
            </a:fld>
            <a:endParaRPr lang="en-US"/>
          </a:p>
        </p:txBody>
      </p:sp>
    </p:spTree>
    <p:extLst>
      <p:ext uri="{BB962C8B-B14F-4D97-AF65-F5344CB8AC3E}">
        <p14:creationId xmlns:p14="http://schemas.microsoft.com/office/powerpoint/2010/main" val="254212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9A06-5B56-4C30-9746-77CD2E89C609}"/>
              </a:ext>
            </a:extLst>
          </p:cNvPr>
          <p:cNvSpPr>
            <a:spLocks noGrp="1"/>
          </p:cNvSpPr>
          <p:nvPr>
            <p:ph type="title"/>
          </p:nvPr>
        </p:nvSpPr>
        <p:spPr/>
        <p:txBody>
          <a:bodyPr>
            <a:noAutofit/>
          </a:bodyPr>
          <a:lstStyle/>
          <a:p>
            <a:r>
              <a:rPr lang="en-US" sz="4400" dirty="0"/>
              <a:t>Resource: Business Model Canvas</a:t>
            </a:r>
          </a:p>
        </p:txBody>
      </p:sp>
      <p:pic>
        <p:nvPicPr>
          <p:cNvPr id="6" name="Content Placeholder 5">
            <a:extLst>
              <a:ext uri="{FF2B5EF4-FFF2-40B4-BE49-F238E27FC236}">
                <a16:creationId xmlns:a16="http://schemas.microsoft.com/office/drawing/2014/main" id="{D401F146-A701-4091-B349-6DE71728EDCD}"/>
              </a:ext>
            </a:extLst>
          </p:cNvPr>
          <p:cNvPicPr>
            <a:picLocks noGrp="1" noChangeAspect="1"/>
          </p:cNvPicPr>
          <p:nvPr>
            <p:ph idx="1"/>
          </p:nvPr>
        </p:nvPicPr>
        <p:blipFill>
          <a:blip r:embed="rId3"/>
          <a:stretch>
            <a:fillRect/>
          </a:stretch>
        </p:blipFill>
        <p:spPr>
          <a:xfrm>
            <a:off x="2246184" y="1825625"/>
            <a:ext cx="7699631" cy="4525692"/>
          </a:xfrm>
          <a:prstGeom prst="rect">
            <a:avLst/>
          </a:prstGeom>
        </p:spPr>
      </p:pic>
      <p:sp>
        <p:nvSpPr>
          <p:cNvPr id="4" name="Slide Number Placeholder 3">
            <a:extLst>
              <a:ext uri="{FF2B5EF4-FFF2-40B4-BE49-F238E27FC236}">
                <a16:creationId xmlns:a16="http://schemas.microsoft.com/office/drawing/2014/main" id="{741B27D3-6FD8-4100-BDB1-194764C3D25B}"/>
              </a:ext>
            </a:extLst>
          </p:cNvPr>
          <p:cNvSpPr>
            <a:spLocks noGrp="1"/>
          </p:cNvSpPr>
          <p:nvPr>
            <p:ph type="sldNum" sz="quarter" idx="12"/>
          </p:nvPr>
        </p:nvSpPr>
        <p:spPr/>
        <p:txBody>
          <a:bodyPr/>
          <a:lstStyle/>
          <a:p>
            <a:fld id="{B1AB44B9-F1EC-4F4B-88D4-413245C9CD3E}" type="slidenum">
              <a:rPr lang="en-US" smtClean="0"/>
              <a:t>9</a:t>
            </a:fld>
            <a:endParaRPr lang="en-US"/>
          </a:p>
        </p:txBody>
      </p:sp>
    </p:spTree>
    <p:extLst>
      <p:ext uri="{BB962C8B-B14F-4D97-AF65-F5344CB8AC3E}">
        <p14:creationId xmlns:p14="http://schemas.microsoft.com/office/powerpoint/2010/main" val="277497805"/>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Powerpoint-16x9-508" id="{F1633125-0AF7-5F4F-8FC9-DC225075C0DB}" vid="{E7C0CB68-4E77-2141-B903-EB905E2E48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7e2df30-8084-4c36-ad42-82a31e95dc34">
      <UserInfo>
        <DisplayName>Roebker, Andrea N.</DisplayName>
        <AccountId>1258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D4A4EDE71AE34D815202C2109FDFD4" ma:contentTypeVersion="12" ma:contentTypeDescription="Create a new document." ma:contentTypeScope="" ma:versionID="5672eb27ee58c3618fcf8273434d6454">
  <xsd:schema xmlns:xsd="http://www.w3.org/2001/XMLSchema" xmlns:xs="http://www.w3.org/2001/XMLSchema" xmlns:p="http://schemas.microsoft.com/office/2006/metadata/properties" xmlns:ns1="http://schemas.microsoft.com/sharepoint/v3" xmlns:ns3="47e2df30-8084-4c36-ad42-82a31e95dc34" xmlns:ns4="ca89aa91-ed80-414b-9642-a3099b9422bd" targetNamespace="http://schemas.microsoft.com/office/2006/metadata/properties" ma:root="true" ma:fieldsID="f0c07254270aa659d9a9f94e308b382d" ns1:_="" ns3:_="" ns4:_="">
    <xsd:import namespace="http://schemas.microsoft.com/sharepoint/v3"/>
    <xsd:import namespace="47e2df30-8084-4c36-ad42-82a31e95dc34"/>
    <xsd:import namespace="ca89aa91-ed80-414b-9642-a3099b9422b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OCR" minOccurs="0"/>
                <xsd:element ref="ns4:MediaServiceDateTake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2df30-8084-4c36-ad42-82a31e95dc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9aa91-ed80-414b-9642-a3099b9422b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2FCC6-6F8A-4107-A82F-C6805D448CEB}">
  <ds:schemaRefs>
    <ds:schemaRef ds:uri="http://schemas.microsoft.com/sharepoint/v3/contenttype/forms"/>
  </ds:schemaRefs>
</ds:datastoreItem>
</file>

<file path=customXml/itemProps2.xml><?xml version="1.0" encoding="utf-8"?>
<ds:datastoreItem xmlns:ds="http://schemas.openxmlformats.org/officeDocument/2006/customXml" ds:itemID="{D8A11E31-3BDF-4A25-A856-AFFD372E10B8}">
  <ds:schemaRefs>
    <ds:schemaRef ds:uri="http://schemas.microsoft.com/office/2006/metadata/properties"/>
    <ds:schemaRef ds:uri="http://schemas.microsoft.com/office/infopath/2007/PartnerControls"/>
    <ds:schemaRef ds:uri="47e2df30-8084-4c36-ad42-82a31e95dc34"/>
    <ds:schemaRef ds:uri="http://schemas.microsoft.com/sharepoint/v3"/>
  </ds:schemaRefs>
</ds:datastoreItem>
</file>

<file path=customXml/itemProps3.xml><?xml version="1.0" encoding="utf-8"?>
<ds:datastoreItem xmlns:ds="http://schemas.openxmlformats.org/officeDocument/2006/customXml" ds:itemID="{569A2CBF-2898-46D6-8F43-D2E8A6C50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e2df30-8084-4c36-ad42-82a31e95dc34"/>
    <ds:schemaRef ds:uri="ca89aa91-ed80-414b-9642-a3099b942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SBA_Template_Powerpoint_Oct_2019_16x9 (1)</Template>
  <TotalTime>214</TotalTime>
  <Words>2533</Words>
  <Application>Microsoft Office PowerPoint</Application>
  <PresentationFormat>Widescreen</PresentationFormat>
  <Paragraphs>305</Paragraphs>
  <Slides>22</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Source Sans Pro</vt:lpstr>
      <vt:lpstr>Source Sans Pro Semibold</vt:lpstr>
      <vt:lpstr>SBA-Template</vt:lpstr>
      <vt:lpstr>Office Theme</vt:lpstr>
      <vt:lpstr>Introduction to Business Planning</vt:lpstr>
      <vt:lpstr>Objectives </vt:lpstr>
      <vt:lpstr>Agenda </vt:lpstr>
      <vt:lpstr>A few thoughts…..</vt:lpstr>
      <vt:lpstr>Why write a business plan?</vt:lpstr>
      <vt:lpstr>When to do it?</vt:lpstr>
      <vt:lpstr>What’s in the plan?</vt:lpstr>
      <vt:lpstr>What’s in the plan?</vt:lpstr>
      <vt:lpstr>Resource: Business Model Canvas</vt:lpstr>
      <vt:lpstr>For Today: Priorities</vt:lpstr>
      <vt:lpstr>The Concept (must haves)</vt:lpstr>
      <vt:lpstr>The Concept (must haves)</vt:lpstr>
      <vt:lpstr>The Market (must haves)</vt:lpstr>
      <vt:lpstr>How do you know?</vt:lpstr>
      <vt:lpstr>Economics (must haves)</vt:lpstr>
      <vt:lpstr>Risks &amp; Assumptions (must haves)</vt:lpstr>
      <vt:lpstr>What do people want in your BP?</vt:lpstr>
      <vt:lpstr>Biggest Pitfalls in Business Plans</vt:lpstr>
      <vt:lpstr>Key Takeaways</vt:lpstr>
      <vt:lpstr>Upcoming Veteran Business Training Events</vt:lpstr>
      <vt:lpstr>Questions and Survey</vt:lpstr>
      <vt:lpstr>How are we doing?</vt:lpstr>
    </vt:vector>
  </TitlesOfParts>
  <Company>Small Business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Jonathan</dc:creator>
  <cp:lastModifiedBy>Bennett, Jonathan</cp:lastModifiedBy>
  <cp:revision>10</cp:revision>
  <cp:lastPrinted>2018-02-13T00:27:10Z</cp:lastPrinted>
  <dcterms:created xsi:type="dcterms:W3CDTF">2020-02-19T20:12:48Z</dcterms:created>
  <dcterms:modified xsi:type="dcterms:W3CDTF">2020-02-20T16:11:24Z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0x01010063D4A4EDE71AE34D815202C2109FDFD4</vt:lpwstr>
  </property>
</Properties>
</file>